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363" r:id="rId2"/>
    <p:sldId id="34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D9D9D9"/>
    <a:srgbClr val="969696"/>
    <a:srgbClr val="CCCCFF"/>
    <a:srgbClr val="CCECFF"/>
    <a:srgbClr val="0000CC"/>
    <a:srgbClr val="B2B2B2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4" autoAdjust="0"/>
    <p:restoredTop sz="94660" autoAdjust="0"/>
  </p:normalViewPr>
  <p:slideViewPr>
    <p:cSldViewPr>
      <p:cViewPr varScale="1">
        <p:scale>
          <a:sx n="75" d="100"/>
          <a:sy n="75" d="100"/>
        </p:scale>
        <p:origin x="-4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5693D1-BD36-4364-894F-77F82FCDB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BA9F6E-6C46-4AC1-91CB-7BD5FA3B441F}" type="datetimeFigureOut">
              <a:rPr lang="en-US"/>
              <a:pPr>
                <a:defRPr/>
              </a:pPr>
              <a:t>6/15/2010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C2AA997-58BC-46F6-BCD8-0333B24BB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2AA997-58BC-46F6-BCD8-0333B24BBDC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BDD8D3F-B8A7-4C73-A9E9-D32331BC0B19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B9A4A-381C-4D81-8605-F25968A38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9E77-84C3-4EE0-96CC-E43DD59F3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0E2A1-AD13-4306-9616-C872A4CAD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B266-E5CB-47D6-9F11-3DDD834E3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86712-11B8-45BF-886A-967C51878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F332-C90F-4819-B57E-3234F7CB4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6E4D-11C5-42D4-983E-2DE3D9F94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58C2C-657B-47B3-AEC3-A9C54559D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8335C-225D-4DFB-817C-3B91D8B3C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05C6-F2DB-4ABC-B9A2-3FB162A0F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84CC-048A-42E7-AA80-AE13639E1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C10016-61F3-456D-A198-49DCA6E56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Insurance Fund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399" y="2057398"/>
          <a:ext cx="7543801" cy="3200401"/>
        </p:xfrm>
        <a:graphic>
          <a:graphicData uri="http://schemas.openxmlformats.org/drawingml/2006/table">
            <a:tbl>
              <a:tblPr/>
              <a:tblGrid>
                <a:gridCol w="1975757"/>
                <a:gridCol w="157844"/>
                <a:gridCol w="1752600"/>
                <a:gridCol w="1828800"/>
                <a:gridCol w="1828800"/>
              </a:tblGrid>
              <a:tr h="35329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Budgets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Projected 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sng" strike="noStrike">
                          <a:latin typeface="Times New Roman" pitchFamily="18" charset="0"/>
                          <a:cs typeface="Times New Roman" pitchFamily="18" charset="0"/>
                        </a:rPr>
                        <a:t>2009-10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2010-11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sng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Incr</a:t>
                      </a:r>
                      <a:r>
                        <a:rPr lang="en-US" sz="2000" b="0" i="0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 Classified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Retiree &amp; COBRA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$440,000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$440,000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$55,000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UGF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$5,484,180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$5,484,180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$648,140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RGF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$552,553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$552,553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$78,904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CDC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$199,515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$199,515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$39,452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Student Cntr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$11,272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$11,272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$2,818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Parking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$90,176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$90,176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$22,544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$6,777,696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$6,777,696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$846,858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Outlook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457200"/>
            <a:ext cx="8001000" cy="6172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imes New Roman" pitchFamily="18" charset="0"/>
              </a:rPr>
              <a:t>Outside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State budget approval will be late…adverse impact on cash flow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State recovery is still projected 3-5 years down the road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Expect more restrictions on enrollments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Unemployment, “redirected” students, tidal wave 2 will result in high  demand for classes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Increased costs for benefits will continue to erode district budgets</a:t>
            </a:r>
          </a:p>
          <a:p>
            <a:pPr lvl="2" eaLnBrk="1" hangingPunct="1"/>
            <a:r>
              <a:rPr lang="en-US" sz="1600" dirty="0" smtClean="0">
                <a:latin typeface="Times New Roman" pitchFamily="18" charset="0"/>
              </a:rPr>
              <a:t>Medical trends will see double digit increases </a:t>
            </a:r>
          </a:p>
          <a:p>
            <a:pPr lvl="2" eaLnBrk="1" hangingPunct="1"/>
            <a:r>
              <a:rPr lang="en-US" sz="1600" dirty="0" smtClean="0">
                <a:latin typeface="Times New Roman" pitchFamily="18" charset="0"/>
              </a:rPr>
              <a:t>PERS &amp; STRS are both projected to increase 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Inflation will continue to erode budgets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District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Need to continue moving to more sustainable enrollments…needs to be supported with additional funding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Not business as usual</a:t>
            </a:r>
          </a:p>
          <a:p>
            <a:pPr lvl="2" eaLnBrk="1" hangingPunct="1"/>
            <a:r>
              <a:rPr lang="en-US" sz="1600" dirty="0" smtClean="0">
                <a:latin typeface="Times New Roman" pitchFamily="18" charset="0"/>
              </a:rPr>
              <a:t>Marina site</a:t>
            </a:r>
          </a:p>
          <a:p>
            <a:pPr lvl="2" eaLnBrk="1" hangingPunct="1"/>
            <a:r>
              <a:rPr lang="en-US" sz="1600" dirty="0" smtClean="0">
                <a:latin typeface="Times New Roman" pitchFamily="18" charset="0"/>
              </a:rPr>
              <a:t>Discretionary budgets will be all but eliminated </a:t>
            </a:r>
          </a:p>
          <a:p>
            <a:pPr lvl="2" eaLnBrk="1" hangingPunct="1"/>
            <a:r>
              <a:rPr lang="en-US" sz="1600" dirty="0" smtClean="0">
                <a:latin typeface="Times New Roman" pitchFamily="18" charset="0"/>
              </a:rPr>
              <a:t>Services will need to be prioritized and in some services eliminated</a:t>
            </a:r>
          </a:p>
          <a:p>
            <a:pPr lvl="2" eaLnBrk="1" hangingPunct="1"/>
            <a:r>
              <a:rPr lang="en-US" sz="1600" dirty="0" smtClean="0">
                <a:latin typeface="Times New Roman" pitchFamily="18" charset="0"/>
              </a:rPr>
              <a:t>Operations need to be streamlined - efficiency in instruction improved</a:t>
            </a:r>
          </a:p>
          <a:p>
            <a:pPr lvl="2" eaLnBrk="1" hangingPunct="1">
              <a:buNone/>
            </a:pPr>
            <a:endParaRPr lang="en-US" sz="1600" dirty="0" smtClean="0">
              <a:latin typeface="Times New Roman" pitchFamily="18" charset="0"/>
            </a:endParaRPr>
          </a:p>
          <a:p>
            <a:pPr eaLnBrk="1" hangingPunct="1"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 lvl="1" eaLnBrk="1" hangingPunct="1"/>
            <a:endParaRPr lang="en-US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83C1E17792BB43BF777B9ED5605103" ma:contentTypeVersion="0" ma:contentTypeDescription="Create a new document." ma:contentTypeScope="" ma:versionID="11cb9fc15fdefb7f944a779896d50ff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E33C562-AF0F-4706-B327-1B522638537B}"/>
</file>

<file path=customXml/itemProps2.xml><?xml version="1.0" encoding="utf-8"?>
<ds:datastoreItem xmlns:ds="http://schemas.openxmlformats.org/officeDocument/2006/customXml" ds:itemID="{D2395B3C-5D6C-462D-90AF-35032405230D}"/>
</file>

<file path=customXml/itemProps3.xml><?xml version="1.0" encoding="utf-8"?>
<ds:datastoreItem xmlns:ds="http://schemas.openxmlformats.org/officeDocument/2006/customXml" ds:itemID="{3F885BB0-0259-4E6F-AA05-15E590D6BA6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12567</TotalTime>
  <Words>188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Self Insurance Fund</vt:lpstr>
      <vt:lpstr>Outlook</vt:lpstr>
    </vt:vector>
  </TitlesOfParts>
  <Company>MPC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JBISSELL</dc:creator>
  <cp:lastModifiedBy>jbissell</cp:lastModifiedBy>
  <cp:revision>278</cp:revision>
  <dcterms:created xsi:type="dcterms:W3CDTF">2001-08-20T03:34:16Z</dcterms:created>
  <dcterms:modified xsi:type="dcterms:W3CDTF">2010-06-15T20:39:59Z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0x0101002A83C1E17792BB43BF777B9ED5605103</vt:lpwstr>
  </property>
</Properties>
</file>