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2"/>
  </p:notesMasterIdLst>
  <p:handoutMasterIdLst>
    <p:handoutMasterId r:id="rId13"/>
  </p:handoutMasterIdLst>
  <p:sldIdLst>
    <p:sldId id="259" r:id="rId3"/>
    <p:sldId id="264" r:id="rId4"/>
    <p:sldId id="265" r:id="rId5"/>
    <p:sldId id="267" r:id="rId6"/>
    <p:sldId id="268" r:id="rId7"/>
    <p:sldId id="269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8937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31DB-5F68-4E9E-90EB-25E011F497B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F39D-8C1A-4718-A126-5A73DC3ED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AC3F-92A4-4610-831B-4C4B2A303EDD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F2AA-7281-44A6-AED2-5896CA503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89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C4F-C3BC-4A83-A773-8A52DF692260}" type="datetime1">
              <a:rPr lang="en-US" smtClean="0"/>
              <a:pPr/>
              <a:t>12/4/2012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178C-3761-4B04-826E-5D33B572A154}" type="datetime1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800"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3320-2E64-49D8-A7E5-3D272430B331}" type="datetime1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A84F-579E-4FD4-9494-21F102C9D69E}" type="datetime1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A3E1-86E3-413E-98BE-7A0EEFDB4171}" type="datetime1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E67D-46D2-455F-8327-C1B95B41309E}" type="datetime1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486-7394-4DCD-8713-B25053BCF02A}" type="datetime1">
              <a:rPr lang="en-US" smtClean="0"/>
              <a:pPr/>
              <a:t>12/4/2012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D712-E33E-4AB7-8EFE-E055D5F27DA0}" type="datetime1">
              <a:rPr lang="en-US" smtClean="0"/>
              <a:pPr/>
              <a:t>12/4/2012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B5F1-9832-420F-B6A3-C3C50C4491DB}" type="datetime1">
              <a:rPr lang="en-US" smtClean="0"/>
              <a:pPr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BF57-8392-4D20-8F61-C990180EBE06}" type="datetime1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26C95FAD-4368-4E41-A7AD-52107CF0A9A2}" type="datetime1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FB227490-677A-446B-BF14-C14AEB8AF5B1}" type="datetime1">
              <a:rPr lang="en-US" smtClean="0"/>
              <a:pPr/>
              <a:t>12/4/2012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0" pos="3840" userDrawn="1">
          <p15:clr>
            <a:srgbClr val="F26B43"/>
          </p15:clr>
        </p15:guide>
        <p15:guide id="0" pos="744" userDrawn="1">
          <p15:clr>
            <a:srgbClr val="F26B43"/>
          </p15:clr>
        </p15:guide>
        <p15:guide id="0" pos="6960" userDrawn="1">
          <p15:clr>
            <a:srgbClr val="F26B43"/>
          </p15:clr>
        </p15:guide>
        <p15:guide id="1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cfaculty.net/senate/ProgramReview/ProgramReflectionsSpring13.pdf" TargetMode="External"/><Relationship Id="rId2" Type="http://schemas.openxmlformats.org/officeDocument/2006/relationships/hyperlink" Target="http://www.mpc.edu/information/accreditation/Accreditation%20Documents/ACCJC%20Follow-up%20Report%20Response%20to%20Recs%201%20to%203%20October%20201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4682355"/>
            <a:ext cx="9862585" cy="1655391"/>
          </a:xfrm>
          <a:solidFill>
            <a:srgbClr val="E0E0E0"/>
          </a:solidFill>
        </p:spPr>
        <p:txBody>
          <a:bodyPr vert="horz" lIns="45720" rIns="45720" anchor="t">
            <a:normAutofit/>
          </a:bodyPr>
          <a:lstStyle/>
          <a:p>
            <a:pPr algn="ctr"/>
            <a:r>
              <a:rPr smtClean="0">
                <a:solidFill>
                  <a:srgbClr val="893745"/>
                </a:solidFill>
                <a:effectLst/>
              </a:rPr>
              <a:t>Accreditation Midterm Report</a:t>
            </a:r>
            <a:br>
              <a:rPr smtClean="0">
                <a:solidFill>
                  <a:srgbClr val="893745"/>
                </a:solidFill>
                <a:effectLst/>
              </a:rPr>
            </a:br>
            <a:r>
              <a:rPr smtClean="0">
                <a:solidFill>
                  <a:srgbClr val="893745"/>
                </a:solidFill>
                <a:effectLst/>
              </a:rPr>
              <a:t>March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5226" y="777368"/>
            <a:ext cx="4638625" cy="1784087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4380" y="299554"/>
            <a:ext cx="7766378" cy="39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25212" y="1631733"/>
            <a:ext cx="10846676" cy="4579881"/>
          </a:xfrm>
          <a:solidFill>
            <a:srgbClr val="E0E0E0"/>
          </a:solidFill>
        </p:spPr>
        <p:txBody>
          <a:bodyPr>
            <a:noAutofit/>
          </a:bodyPr>
          <a:lstStyle/>
          <a:p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Statement on Report Preparation</a:t>
            </a: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Response to Recommendations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Recommendations One to Four</a:t>
            </a: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Response to Self-Identified Planning Agendas</a:t>
            </a:r>
          </a:p>
          <a:p>
            <a:pPr lvl="1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		Standards IIA, IIC, IIID, and IVB</a:t>
            </a: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Response to ACCJC letter about USDE and Title IV Funds</a:t>
            </a: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Substantive Change in Progress, Pending, or Planned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8036" y="306170"/>
            <a:ext cx="9867900" cy="876245"/>
          </a:xfrm>
          <a:solidFill>
            <a:srgbClr val="E0E0E0"/>
          </a:solidFill>
        </p:spPr>
        <p:txBody>
          <a:bodyPr vert="horz" lIns="45720" rIns="45720" anchor="t">
            <a:normAutofit/>
          </a:bodyPr>
          <a:lstStyle/>
          <a:p>
            <a:pPr algn="ctr"/>
            <a:r>
              <a:rPr 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Content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42842" y="149728"/>
            <a:ext cx="6849357" cy="641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92799" y="952576"/>
            <a:ext cx="4636387" cy="2405478"/>
          </a:xfrm>
          <a:solidFill>
            <a:srgbClr val="E0E0E0"/>
          </a:solidFill>
        </p:spPr>
        <p:txBody>
          <a:bodyPr>
            <a:noAutofit/>
          </a:bodyPr>
          <a:lstStyle/>
          <a:p>
            <a:pPr algn="ctr"/>
            <a:r>
              <a:rPr 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Statement </a:t>
            </a:r>
            <a:br>
              <a:rPr 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</a:br>
            <a:r>
              <a:rPr 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on Report </a:t>
            </a:r>
            <a:br>
              <a:rPr 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</a:br>
            <a:r>
              <a:rPr 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Preparation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110460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6482" y="1434665"/>
            <a:ext cx="11682250" cy="4840019"/>
          </a:xfrm>
          <a:solidFill>
            <a:srgbClr val="E0E0E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(1) That the college </a:t>
            </a:r>
            <a:r>
              <a:rPr lang="en-US" sz="2400" b="1" dirty="0" smtClean="0">
                <a:solidFill>
                  <a:srgbClr val="FF0000"/>
                </a:solidFill>
              </a:rPr>
              <a:t>complete the process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of assessment to guide improvement of student learning.</a:t>
            </a:r>
            <a:r>
              <a:rPr lang="en-US" sz="2400" i="1" dirty="0" smtClean="0"/>
              <a:t>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(2) That the college completes the process of identifying course level SLOs and ensures student information is clear, that SLOs are described, and that students receive </a:t>
            </a:r>
            <a:r>
              <a:rPr lang="en-US" sz="2400" b="1" dirty="0" smtClean="0">
                <a:solidFill>
                  <a:srgbClr val="FF0000"/>
                </a:solidFill>
              </a:rPr>
              <a:t>syllabi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reflective of the SLOs.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(3) That the college take steps to ensure that faculty and others directly responsible for student progress toward achieving stated SLOs have, </a:t>
            </a:r>
            <a:r>
              <a:rPr lang="en-US" sz="2400" b="1" dirty="0" smtClean="0">
                <a:solidFill>
                  <a:srgbClr val="FF0000"/>
                </a:solidFill>
              </a:rPr>
              <a:t>as a component of their evaluation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, effectiveness in producing those outcomes.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(4) That the college follow through with a plan to design an </a:t>
            </a:r>
            <a:r>
              <a:rPr lang="en-US" sz="2400" b="1" dirty="0" smtClean="0">
                <a:solidFill>
                  <a:srgbClr val="FF0000"/>
                </a:solidFill>
              </a:rPr>
              <a:t>evaluation process and evaluation tool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to provide students an opportunity to evaluate online courses. Plus that the DE Task Force develop </a:t>
            </a:r>
            <a:r>
              <a:rPr lang="en-US" sz="2400" b="1" dirty="0" smtClean="0">
                <a:solidFill>
                  <a:srgbClr val="FF0000"/>
                </a:solidFill>
              </a:rPr>
              <a:t>clear protocols and strategic goals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for distance education learners.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8036" y="258872"/>
            <a:ext cx="9867900" cy="765887"/>
          </a:xfrm>
          <a:solidFill>
            <a:srgbClr val="E0E0E0"/>
          </a:solidFill>
        </p:spPr>
        <p:txBody>
          <a:bodyPr vert="horz" lIns="45720" rIns="45720" anchor="t">
            <a:normAutofit fontScale="90000"/>
          </a:bodyPr>
          <a:lstStyle/>
          <a:p>
            <a:r>
              <a:rPr lang="en-US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RecommendationS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89374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6482" y="1434665"/>
            <a:ext cx="11682250" cy="4840019"/>
          </a:xfrm>
          <a:solidFill>
            <a:srgbClr val="E0E0E0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Link to Response to Recommendation</a:t>
            </a:r>
          </a:p>
          <a:p>
            <a:pPr lvl="1"/>
            <a:r>
              <a:rPr lang="en-US" sz="1600" u="sng" dirty="0" smtClean="0">
                <a:hlinkClick r:id="rId2"/>
              </a:rPr>
              <a:t>http://www.mpc.edu/information/accreditation/Accreditation%20Documents/ACCJC%20Follow-up%20Report%20Response%20to%20Recs%201%20to%203%20October%202012.pdf</a:t>
            </a:r>
            <a:endParaRPr lang="en-US" sz="1600" dirty="0" smtClean="0"/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 Summary of Response to Recommendation 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Progress since submittal of Response to Recommendation</a:t>
            </a:r>
          </a:p>
          <a:p>
            <a:pPr lvl="1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Improving the form used to guide program reflections dialog</a:t>
            </a:r>
          </a:p>
          <a:p>
            <a:pPr lvl="1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Ongoing dialog about SLOs now naturally occurring outside formal “reflections” process: </a:t>
            </a:r>
          </a:p>
          <a:p>
            <a:pPr lvl="1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Tying Component Goals to the Education Master Plan, for integrated planning and institutional effectiveness in support of student learning. 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Evidence of Progress in Response to Recommendation</a:t>
            </a:r>
          </a:p>
          <a:p>
            <a:pPr lvl="1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http://www.mpcfaculty.net/senate/ProgramReview/ProgramReflectionsSpring13.pdf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MPC Educational Master Plan:</a:t>
            </a:r>
          </a:p>
          <a:p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58872"/>
            <a:ext cx="11398469" cy="765887"/>
          </a:xfrm>
          <a:solidFill>
            <a:srgbClr val="E0E0E0"/>
          </a:solidFill>
        </p:spPr>
        <p:txBody>
          <a:bodyPr vert="horz" lIns="45720" rIns="45720" anchor="t">
            <a:normAutofit fontScale="90000"/>
          </a:bodyPr>
          <a:lstStyle/>
          <a:p>
            <a:r>
              <a:rPr lang="en-US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RecommendationS</a:t>
            </a:r>
            <a:r>
              <a:rPr 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: </a:t>
            </a:r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Example of Structure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89374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6482" y="1277006"/>
            <a:ext cx="11682250" cy="5076494"/>
          </a:xfrm>
          <a:solidFill>
            <a:srgbClr val="E0E0E0"/>
          </a:solidFill>
        </p:spPr>
        <p:txBody>
          <a:bodyPr>
            <a:noAutofit/>
          </a:bodyPr>
          <a:lstStyle/>
          <a:p>
            <a:pPr lvl="0"/>
            <a:endParaRPr lang="en-US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Train faculty to use the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CurricUNET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system.</a:t>
            </a:r>
          </a:p>
          <a:p>
            <a:pPr lvl="0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Complete the General Education SLOs.</a:t>
            </a:r>
          </a:p>
          <a:p>
            <a:pPr lvl="0"/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Ev</a:t>
            </a:r>
            <a:r>
              <a:rPr lang="x-none" sz="2200" b="1" smtClean="0">
                <a:solidFill>
                  <a:schemeClr val="accent2">
                    <a:lumMod val="50000"/>
                  </a:schemeClr>
                </a:solidFill>
              </a:rPr>
              <a:t>aluat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x-none" sz="2200" b="1" smtClean="0">
                <a:solidFill>
                  <a:schemeClr val="accent2">
                    <a:lumMod val="50000"/>
                  </a:schemeClr>
                </a:solidFill>
              </a:rPr>
              <a:t> incoming </a:t>
            </a:r>
            <a:r>
              <a:rPr lang="x-none" sz="2200" b="1" dirty="0" smtClean="0">
                <a:solidFill>
                  <a:schemeClr val="accent2">
                    <a:lumMod val="50000"/>
                  </a:schemeClr>
                </a:solidFill>
              </a:rPr>
              <a:t>transfer </a:t>
            </a:r>
            <a:r>
              <a:rPr lang="x-none" sz="2200" b="1" smtClean="0">
                <a:solidFill>
                  <a:schemeClr val="accent2">
                    <a:lumMod val="50000"/>
                  </a:schemeClr>
                </a:solidFill>
              </a:rPr>
              <a:t>coursework 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and ensure it is </a:t>
            </a:r>
            <a:r>
              <a:rPr lang="x-none" sz="2200" b="1" smtClean="0">
                <a:solidFill>
                  <a:schemeClr val="accent2">
                    <a:lumMod val="50000"/>
                  </a:schemeClr>
                </a:solidFill>
              </a:rPr>
              <a:t>comparable </a:t>
            </a:r>
            <a:r>
              <a:rPr lang="x-none" sz="2200" b="1" dirty="0" smtClean="0">
                <a:solidFill>
                  <a:schemeClr val="accent2">
                    <a:lumMod val="50000"/>
                  </a:schemeClr>
                </a:solidFill>
              </a:rPr>
              <a:t>to MPC courses.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x-none" sz="2200" b="1" smtClean="0">
                <a:solidFill>
                  <a:schemeClr val="accent2">
                    <a:lumMod val="50000"/>
                  </a:schemeClr>
                </a:solidFill>
              </a:rPr>
              <a:t>nform faculty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&amp;</a:t>
            </a:r>
            <a:r>
              <a:rPr lang="x-none" sz="2200" b="1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x-none" sz="2200" b="1" dirty="0" smtClean="0">
                <a:solidFill>
                  <a:schemeClr val="accent2">
                    <a:lumMod val="50000"/>
                  </a:schemeClr>
                </a:solidFill>
              </a:rPr>
              <a:t>staff of services available</a:t>
            </a:r>
            <a:r>
              <a:rPr lang="x-none" sz="2200" b="1" smtClean="0">
                <a:solidFill>
                  <a:schemeClr val="accent2">
                    <a:lumMod val="50000"/>
                  </a:schemeClr>
                </a:solidFill>
              </a:rPr>
              <a:t>, location </a:t>
            </a:r>
            <a:r>
              <a:rPr lang="x-none" sz="2200" b="1" dirty="0" smtClean="0">
                <a:solidFill>
                  <a:schemeClr val="accent2">
                    <a:lumMod val="50000"/>
                  </a:schemeClr>
                </a:solidFill>
              </a:rPr>
              <a:t>and hours of operation.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Examine on-campus computer use and develop plan to replace equipment and upgrade software on congruent with resources.</a:t>
            </a:r>
          </a:p>
          <a:p>
            <a:pPr lvl="0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Design an evaluation process for all online courses.</a:t>
            </a:r>
          </a:p>
          <a:p>
            <a:pPr lvl="0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Examine access to Library and Tech Center and implement plan to secure building.  </a:t>
            </a:r>
          </a:p>
          <a:p>
            <a:pPr lvl="0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x-none" sz="2200" b="1" smtClean="0">
                <a:solidFill>
                  <a:schemeClr val="accent2">
                    <a:lumMod val="50000"/>
                  </a:schemeClr>
                </a:solidFill>
              </a:rPr>
              <a:t>mplement system </a:t>
            </a:r>
            <a:r>
              <a:rPr lang="x-none" sz="2200" b="1" dirty="0" smtClean="0">
                <a:solidFill>
                  <a:schemeClr val="accent2">
                    <a:lumMod val="50000"/>
                  </a:schemeClr>
                </a:solidFill>
              </a:rPr>
              <a:t>to process purchase requisitions online and computerize the district’s capital asset accounting.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x-none" sz="2200" b="1" smtClean="0">
                <a:solidFill>
                  <a:schemeClr val="accent2">
                    <a:lumMod val="50000"/>
                  </a:schemeClr>
                </a:solidFill>
              </a:rPr>
              <a:t>nform </a:t>
            </a:r>
            <a:r>
              <a:rPr lang="x-none" sz="2200" b="1" dirty="0" smtClean="0">
                <a:solidFill>
                  <a:schemeClr val="accent2">
                    <a:lumMod val="50000"/>
                  </a:schemeClr>
                </a:solidFill>
              </a:rPr>
              <a:t>the college community of board policy revisions.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58872"/>
            <a:ext cx="11398469" cy="765887"/>
          </a:xfrm>
          <a:solidFill>
            <a:srgbClr val="E0E0E0"/>
          </a:solidFill>
        </p:spPr>
        <p:txBody>
          <a:bodyPr vert="horz" lIns="45720" rIns="45720" anchor="t">
            <a:no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Self-Identified Planning Agendas</a:t>
            </a:r>
            <a:b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</a:br>
            <a:endParaRPr lang="en-US" sz="41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89374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6482" y="2285996"/>
            <a:ext cx="11682250" cy="3862560"/>
          </a:xfrm>
          <a:solidFill>
            <a:srgbClr val="E0E0E0"/>
          </a:solidFill>
        </p:spPr>
        <p:txBody>
          <a:bodyPr>
            <a:noAutofit/>
          </a:bodyPr>
          <a:lstStyle/>
          <a:p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Standard IIA.2e, 2.f Definition</a:t>
            </a: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Plan recommendation: The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CurricUNET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specialist, under the supervision of the Dean of Instructional Planning, will train faculty to use the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CurricUNETsystem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 Status and Progress Made: Implemented and Ongoing</a:t>
            </a: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 Evidence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58872"/>
            <a:ext cx="11398469" cy="1601459"/>
          </a:xfrm>
          <a:solidFill>
            <a:srgbClr val="E0E0E0"/>
          </a:solidFill>
        </p:spPr>
        <p:txBody>
          <a:bodyPr vert="horz" lIns="45720" rIns="45720" anchor="t">
            <a:normAutofit fontScale="90000"/>
          </a:bodyPr>
          <a:lstStyle/>
          <a:p>
            <a:r>
              <a:rPr lang="en-US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Self-Identified Planning Agendas </a:t>
            </a:r>
            <a:r>
              <a:rPr 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: </a:t>
            </a:r>
            <a:r>
              <a:rPr lang="en-US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Example of Structure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89374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6482" y="2285996"/>
            <a:ext cx="11682250" cy="3862560"/>
          </a:xfrm>
          <a:solidFill>
            <a:srgbClr val="E0E0E0"/>
          </a:solidFill>
        </p:spPr>
        <p:txBody>
          <a:bodyPr>
            <a:noAutofit/>
          </a:bodyPr>
          <a:lstStyle/>
          <a:p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Response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to ACCJC letter about USDE and Title IV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Funds</a:t>
            </a:r>
          </a:p>
          <a:p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Update on Substantive Change in Progress, Pending, or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Planned</a:t>
            </a:r>
          </a:p>
          <a:p>
            <a:pPr>
              <a:buNone/>
            </a:pP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SB 1440 Transfer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Degrees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58872"/>
            <a:ext cx="4776952" cy="1601459"/>
          </a:xfrm>
          <a:solidFill>
            <a:srgbClr val="E0E0E0"/>
          </a:solidFill>
        </p:spPr>
        <p:txBody>
          <a:bodyPr vert="horz" lIns="45720" rIns="45720" anchor="t">
            <a:normAutofit/>
          </a:bodyPr>
          <a:lstStyle/>
          <a:p>
            <a:r>
              <a:rPr lang="en-US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OTHER ITEMS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89374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79211" y="1583223"/>
            <a:ext cx="4209375" cy="1254618"/>
          </a:xfrm>
          <a:solidFill>
            <a:srgbClr val="E0E0E0"/>
          </a:solidFill>
        </p:spPr>
        <p:txBody>
          <a:bodyPr vert="horz" lIns="45720" rIns="45720" anchor="t">
            <a:normAutofit/>
          </a:bodyPr>
          <a:lstStyle/>
          <a:p>
            <a:pPr algn="ctr"/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893745"/>
                </a:solidFill>
              </a:rPr>
              <a:t>QUESTION?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963" y="1976875"/>
            <a:ext cx="4572000" cy="4421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539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oint of reference design template" id="{841E3CB6-658A-4AFB-8FA9-A7AAAD1485EA}" vid="{BFA26B12-DEC3-4CA9-A9E0-828DDA998731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ef618af4-1685-4d56-97af-178b108f1a77">2012</year>
    <Meeting_x0020_Date xmlns="ef618af4-1685-4d56-97af-178b108f1a77">2012-12-18T08:00:00+00:00</Meeting_x0020_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14846ECBB80488D7DA0C3008B8587" ma:contentTypeVersion="3" ma:contentTypeDescription="Create a new document." ma:contentTypeScope="" ma:versionID="cc14c9c3c428f32cf939e06d06d2a88c">
  <xsd:schema xmlns:xsd="http://www.w3.org/2001/XMLSchema" xmlns:xs="http://www.w3.org/2001/XMLSchema" xmlns:p="http://schemas.microsoft.com/office/2006/metadata/properties" xmlns:ns2="ef618af4-1685-4d56-97af-178b108f1a77" targetNamespace="http://schemas.microsoft.com/office/2006/metadata/properties" ma:root="true" ma:fieldsID="53d686060a8ebbbffe65a3b26addb995" ns2:_="">
    <xsd:import namespace="ef618af4-1685-4d56-97af-178b108f1a77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Meeting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18af4-1685-4d56-97af-178b108f1a77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default="2014" ma:format="Dropdown" ma:internalName="year">
      <xsd:simpleType>
        <xsd:restriction base="dms:Choice">
          <xsd:enumeration value="2014"/>
          <xsd:enumeration value="2013"/>
          <xsd:enumeration value="2012"/>
          <xsd:enumeration value="2011"/>
          <xsd:enumeration value="2010"/>
          <xsd:enumeration value="2009"/>
        </xsd:restriction>
      </xsd:simpleType>
    </xsd:element>
    <xsd:element name="Meeting_x0020_Date" ma:index="9" nillable="true" ma:displayName="Meeting Date" ma:default="[today]" ma:format="DateOnly" ma:internalName="Meeting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EB5991-E291-4611-900B-FCE7DAD6E8A3}"/>
</file>

<file path=customXml/itemProps2.xml><?xml version="1.0" encoding="utf-8"?>
<ds:datastoreItem xmlns:ds="http://schemas.openxmlformats.org/officeDocument/2006/customXml" ds:itemID="{C74D2541-3F34-410C-B0C7-1E69801AD955}"/>
</file>

<file path=customXml/itemProps3.xml><?xml version="1.0" encoding="utf-8"?>
<ds:datastoreItem xmlns:ds="http://schemas.openxmlformats.org/officeDocument/2006/customXml" ds:itemID="{F76A1DB6-3721-486E-9B1D-3903D80A37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346</Words>
  <Application>Microsoft Office PowerPoint</Application>
  <PresentationFormat>Custom</PresentationFormat>
  <Paragraphs>53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TS103460539</vt:lpstr>
      <vt:lpstr>Accreditation Midterm Report March 2013</vt:lpstr>
      <vt:lpstr>Content Layout</vt:lpstr>
      <vt:lpstr>Statement  on Report  Preparation</vt:lpstr>
      <vt:lpstr>RecommendationS </vt:lpstr>
      <vt:lpstr>RecommendationS: Example of Structure </vt:lpstr>
      <vt:lpstr>Self-Identified Planning Agendas </vt:lpstr>
      <vt:lpstr>Self-Identified Planning Agendas : Example of Structure </vt:lpstr>
      <vt:lpstr>OTHER ITEMS </vt:lpstr>
      <vt:lpstr>QUESTION?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2012-12-04T18:31:59Z</dcterms:created>
  <dcterms:modified xsi:type="dcterms:W3CDTF">2012-12-05T02:20:09Z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TC034605399991</vt:lpwstr>
  </property>
  <property fmtid="{D5CDD505-2E9C-101B-9397-08002B2CF9AE}" pid="3" name="ContentTypeId">
    <vt:lpwstr>0x0101002E414846ECBB80488D7DA0C3008B8587</vt:lpwstr>
  </property>
</Properties>
</file>