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68" r:id="rId3"/>
    <p:sldId id="298" r:id="rId4"/>
    <p:sldId id="299" r:id="rId5"/>
    <p:sldId id="292" r:id="rId6"/>
    <p:sldId id="300" r:id="rId7"/>
    <p:sldId id="293" r:id="rId8"/>
    <p:sldId id="294" r:id="rId9"/>
    <p:sldId id="296" r:id="rId10"/>
    <p:sldId id="312" r:id="rId11"/>
    <p:sldId id="305" r:id="rId12"/>
    <p:sldId id="311" r:id="rId13"/>
    <p:sldId id="307" r:id="rId14"/>
    <p:sldId id="306" r:id="rId15"/>
    <p:sldId id="310" r:id="rId16"/>
    <p:sldId id="309" r:id="rId17"/>
    <p:sldId id="302" r:id="rId1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0FEC0FC-CA38-42C2-B282-4C2F417B69B4}">
          <p14:sldIdLst>
            <p14:sldId id="256"/>
            <p14:sldId id="268"/>
            <p14:sldId id="298"/>
            <p14:sldId id="299"/>
            <p14:sldId id="292"/>
            <p14:sldId id="300"/>
            <p14:sldId id="293"/>
            <p14:sldId id="294"/>
            <p14:sldId id="296"/>
            <p14:sldId id="312"/>
            <p14:sldId id="305"/>
            <p14:sldId id="311"/>
            <p14:sldId id="307"/>
            <p14:sldId id="306"/>
            <p14:sldId id="310"/>
            <p14:sldId id="309"/>
            <p14:sldId id="302"/>
          </p14:sldIdLst>
        </p14:section>
      </p14:sectionLst>
    </p:ext>
    <p:ext uri="{EFAFB233-063F-42B5-8137-9DF3F51BA10A}">
      <p15:sldGuideLst xmlns:mc="http://schemas.openxmlformats.org/markup-compatibility/2006" xmlns:mv="urn:schemas-microsoft-com:mac:vml"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mc="http://schemas.openxmlformats.org/markup-compatibility/2006" xmlns:mv="urn:schemas-microsoft-com:mac:vml"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485" autoAdjust="0"/>
  </p:normalViewPr>
  <p:slideViewPr>
    <p:cSldViewPr>
      <p:cViewPr>
        <p:scale>
          <a:sx n="90" d="100"/>
          <a:sy n="90" d="100"/>
        </p:scale>
        <p:origin x="-15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D9A5A8B6-AA46-483B-8100-B396802B9F1C}" type="datetimeFigureOut">
              <a:rPr lang="en-US" smtClean="0"/>
              <a:t>9/23/2014</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F091F613-50EB-41B1-B9FF-F87D39BA2277}" type="slidenum">
              <a:rPr lang="en-US" smtClean="0"/>
              <a:t>‹#›</a:t>
            </a:fld>
            <a:endParaRPr lang="en-US"/>
          </a:p>
        </p:txBody>
      </p:sp>
    </p:spTree>
    <p:extLst>
      <p:ext uri="{BB962C8B-B14F-4D97-AF65-F5344CB8AC3E}">
        <p14:creationId xmlns:p14="http://schemas.microsoft.com/office/powerpoint/2010/main" val="1129423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0EC66979-FAE3-404F-934F-8E1CD111608E}" type="datetimeFigureOut">
              <a:rPr lang="en-US" smtClean="0"/>
              <a:pPr/>
              <a:t>9/23/2014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D04A73DE-677C-4399-AAFD-C644F260F198}" type="slidenum">
              <a:rPr lang="en-US" smtClean="0"/>
              <a:pPr/>
              <a:t>‹#›</a:t>
            </a:fld>
            <a:endParaRPr lang="en-US"/>
          </a:p>
        </p:txBody>
      </p:sp>
    </p:spTree>
    <p:extLst>
      <p:ext uri="{BB962C8B-B14F-4D97-AF65-F5344CB8AC3E}">
        <p14:creationId xmlns:p14="http://schemas.microsoft.com/office/powerpoint/2010/main" val="460872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a:t>
            </a:fld>
            <a:endParaRPr lang="en-US"/>
          </a:p>
        </p:txBody>
      </p:sp>
    </p:spTree>
    <p:extLst>
      <p:ext uri="{BB962C8B-B14F-4D97-AF65-F5344CB8AC3E}">
        <p14:creationId xmlns:p14="http://schemas.microsoft.com/office/powerpoint/2010/main" val="782296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10</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Started with a five-year average for each metric – to help us get a</a:t>
            </a:r>
            <a:r>
              <a:rPr lang="en-US" baseline="0" dirty="0" smtClean="0"/>
              <a:t> sense of what is “normal” and reasonable</a:t>
            </a:r>
          </a:p>
          <a:p>
            <a:endParaRPr lang="en-US" baseline="0" dirty="0" smtClean="0"/>
          </a:p>
          <a:p>
            <a:pPr marL="173422" indent="-173422">
              <a:buFont typeface="Arial" panose="020B0604020202020204" pitchFamily="34" charset="0"/>
              <a:buChar char="•"/>
            </a:pPr>
            <a:r>
              <a:rPr lang="en-US" baseline="0" dirty="0" smtClean="0"/>
              <a:t>The standards we set should be b</a:t>
            </a:r>
            <a:r>
              <a:rPr lang="en-US" dirty="0" smtClean="0"/>
              <a:t>aselines, not aspirational goals.</a:t>
            </a:r>
            <a:r>
              <a:rPr lang="en-US" baseline="0" dirty="0" smtClean="0"/>
              <a:t>  If we don’t meet the standard we set, we will need to be prepared to take corrective action.  </a:t>
            </a:r>
          </a:p>
          <a:p>
            <a:pPr marL="173422" indent="-173422">
              <a:buFont typeface="Arial" panose="020B0604020202020204" pitchFamily="34" charset="0"/>
              <a:buChar char="•"/>
            </a:pPr>
            <a:r>
              <a:rPr lang="en-US" baseline="0" dirty="0" smtClean="0"/>
              <a:t>At the same time, we want these baselines to be reasonable and reflective of what would be considered “normal.”  We don’t want to set them so low that they aren’t useful indicators.</a:t>
            </a:r>
          </a:p>
          <a:p>
            <a:pPr marL="173422" indent="-173422">
              <a:buFont typeface="Arial" panose="020B0604020202020204" pitchFamily="34" charset="0"/>
              <a:buChar char="•"/>
            </a:pPr>
            <a:r>
              <a:rPr lang="en-US" baseline="0" dirty="0" smtClean="0"/>
              <a:t>This means that they need to be flexible enough to account for unforeseen things that could change what “normal” is.  For example, if the CSU system decides to limit the number of incoming transfer students.  We can’t control this, but it would affect the number of transfer students we have. </a:t>
            </a:r>
          </a:p>
          <a:p>
            <a:pPr marL="173422" indent="-173422">
              <a:buFont typeface="Arial" panose="020B0604020202020204" pitchFamily="34" charset="0"/>
              <a:buChar char="•"/>
            </a:pPr>
            <a:r>
              <a:rPr lang="en-US" baseline="0" dirty="0" smtClean="0"/>
              <a:t>We also want baselines that are fairly easy to calculate and understand.  This will help us have meaningful conversations as an institution.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11</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12</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13</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14</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15</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16</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17</a:t>
            </a:fld>
            <a:endParaRPr lang="en-US"/>
          </a:p>
        </p:txBody>
      </p:sp>
    </p:spTree>
    <p:extLst>
      <p:ext uri="{BB962C8B-B14F-4D97-AF65-F5344CB8AC3E}">
        <p14:creationId xmlns:p14="http://schemas.microsoft.com/office/powerpoint/2010/main" val="1712388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9118FB-27BE-D445-AF16-F344181A7A17}" type="slidenum">
              <a:rPr lang="en-US" smtClean="0"/>
              <a:pPr/>
              <a:t>2</a:t>
            </a:fld>
            <a:endParaRPr lang="en-US"/>
          </a:p>
        </p:txBody>
      </p:sp>
    </p:spTree>
    <p:extLst>
      <p:ext uri="{BB962C8B-B14F-4D97-AF65-F5344CB8AC3E}">
        <p14:creationId xmlns:p14="http://schemas.microsoft.com/office/powerpoint/2010/main" val="1538479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3</a:t>
            </a:fld>
            <a:endParaRPr lang="en-US"/>
          </a:p>
        </p:txBody>
      </p:sp>
    </p:spTree>
    <p:extLst>
      <p:ext uri="{BB962C8B-B14F-4D97-AF65-F5344CB8AC3E}">
        <p14:creationId xmlns:p14="http://schemas.microsoft.com/office/powerpoint/2010/main" val="2652342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4</a:t>
            </a:fld>
            <a:endParaRPr lang="en-US"/>
          </a:p>
        </p:txBody>
      </p:sp>
    </p:spTree>
    <p:extLst>
      <p:ext uri="{BB962C8B-B14F-4D97-AF65-F5344CB8AC3E}">
        <p14:creationId xmlns:p14="http://schemas.microsoft.com/office/powerpoint/2010/main" val="2652342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5</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6</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7</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8</a:t>
            </a:fld>
            <a:endParaRPr lang="en-US"/>
          </a:p>
        </p:txBody>
      </p:sp>
    </p:spTree>
    <p:extLst>
      <p:ext uri="{BB962C8B-B14F-4D97-AF65-F5344CB8AC3E}">
        <p14:creationId xmlns:p14="http://schemas.microsoft.com/office/powerpoint/2010/main" val="1295894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A73DE-677C-4399-AAFD-C644F260F198}" type="slidenum">
              <a:rPr lang="en-US" smtClean="0"/>
              <a:pPr/>
              <a:t>9</a:t>
            </a:fld>
            <a:endParaRPr lang="en-US"/>
          </a:p>
        </p:txBody>
      </p:sp>
    </p:spTree>
    <p:extLst>
      <p:ext uri="{BB962C8B-B14F-4D97-AF65-F5344CB8AC3E}">
        <p14:creationId xmlns:p14="http://schemas.microsoft.com/office/powerpoint/2010/main" val="3455516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36F3DD48-45A5-405E-ADB6-2EAB3BB8A53F}" type="datetimeFigureOut">
              <a:rPr lang="en-US" smtClean="0"/>
              <a:pPr/>
              <a:t>9/23/2014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513D0B5-9313-44F2-8F5D-F0B8BB39D20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6F3DD48-45A5-405E-ADB6-2EAB3BB8A53F}" type="datetimeFigureOut">
              <a:rPr lang="en-US" smtClean="0"/>
              <a:pPr/>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3D0B5-9313-44F2-8F5D-F0B8BB39D20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F3DD48-45A5-405E-ADB6-2EAB3BB8A53F}" type="datetimeFigureOut">
              <a:rPr lang="en-US" smtClean="0"/>
              <a:pPr/>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3D0B5-9313-44F2-8F5D-F0B8BB39D20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F3DD48-45A5-405E-ADB6-2EAB3BB8A53F}" type="datetimeFigureOut">
              <a:rPr lang="en-US" smtClean="0"/>
              <a:pPr/>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3D0B5-9313-44F2-8F5D-F0B8BB39D2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F3DD48-45A5-405E-ADB6-2EAB3BB8A53F}" type="datetimeFigureOut">
              <a:rPr lang="en-US" smtClean="0"/>
              <a:pPr/>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3D0B5-9313-44F2-8F5D-F0B8BB39D20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F3DD48-45A5-405E-ADB6-2EAB3BB8A53F}" type="datetimeFigureOut">
              <a:rPr lang="en-US" smtClean="0"/>
              <a:pPr/>
              <a:t>9/23/2014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3D0B5-9313-44F2-8F5D-F0B8BB39D208}" type="slidenum">
              <a:rPr lang="en-US" smtClean="0"/>
              <a:pPr/>
              <a:t>‹#›</a:t>
            </a:fld>
            <a:endParaRPr lang="en-US"/>
          </a:p>
        </p:txBody>
      </p:sp>
    </p:spTree>
    <p:extLst>
      <p:ext uri="{BB962C8B-B14F-4D97-AF65-F5344CB8AC3E}">
        <p14:creationId xmlns:p14="http://schemas.microsoft.com/office/powerpoint/2010/main" val="645206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6F3DD48-45A5-405E-ADB6-2EAB3BB8A53F}" type="datetimeFigureOut">
              <a:rPr lang="en-US" smtClean="0"/>
              <a:pPr/>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3D0B5-9313-44F2-8F5D-F0B8BB39D20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F3DD48-45A5-405E-ADB6-2EAB3BB8A53F}" type="datetimeFigureOut">
              <a:rPr lang="en-US" smtClean="0"/>
              <a:pPr/>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3D0B5-9313-44F2-8F5D-F0B8BB39D2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6F3DD48-45A5-405E-ADB6-2EAB3BB8A53F}" type="datetimeFigureOut">
              <a:rPr lang="en-US" smtClean="0"/>
              <a:pPr/>
              <a:t>9/23/2014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3D0B5-9313-44F2-8F5D-F0B8BB39D2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F3DD48-45A5-405E-ADB6-2EAB3BB8A53F}" type="datetimeFigureOut">
              <a:rPr lang="en-US" smtClean="0"/>
              <a:pPr/>
              <a:t>9/23/2014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3D0B5-9313-44F2-8F5D-F0B8BB39D2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36F3DD48-45A5-405E-ADB6-2EAB3BB8A53F}" type="datetimeFigureOut">
              <a:rPr lang="en-US" smtClean="0"/>
              <a:pPr/>
              <a:t>9/23/2014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3D0B5-9313-44F2-8F5D-F0B8BB39D20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F3DD48-45A5-405E-ADB6-2EAB3BB8A53F}" type="datetimeFigureOut">
              <a:rPr lang="en-US" smtClean="0"/>
              <a:pPr/>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3D0B5-9313-44F2-8F5D-F0B8BB39D20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36F3DD48-45A5-405E-ADB6-2EAB3BB8A53F}" type="datetimeFigureOut">
              <a:rPr lang="en-US" smtClean="0"/>
              <a:pPr/>
              <a:t>9/23/2014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6513D0B5-9313-44F2-8F5D-F0B8BB39D20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Student Achievement Data</a:t>
            </a:r>
            <a:endParaRPr lang="en-US" dirty="0"/>
          </a:p>
        </p:txBody>
      </p:sp>
      <p:sp>
        <p:nvSpPr>
          <p:cNvPr id="3" name="Subtitle 2"/>
          <p:cNvSpPr>
            <a:spLocks noGrp="1"/>
          </p:cNvSpPr>
          <p:nvPr>
            <p:ph type="subTitle" idx="1"/>
          </p:nvPr>
        </p:nvSpPr>
        <p:spPr>
          <a:xfrm>
            <a:off x="1432560" y="1850064"/>
            <a:ext cx="7559040" cy="4703136"/>
          </a:xfrm>
        </p:spPr>
        <p:txBody>
          <a:bodyPr>
            <a:normAutofit/>
          </a:bodyPr>
          <a:lstStyle/>
          <a:p>
            <a:endParaRPr lang="en-US" dirty="0" smtClean="0"/>
          </a:p>
          <a:p>
            <a:r>
              <a:rPr lang="en-US" sz="3000" dirty="0" smtClean="0"/>
              <a:t>A first look at MPC’s institution-set standards</a:t>
            </a:r>
            <a:endParaRPr lang="en-US" sz="3000" dirty="0"/>
          </a:p>
          <a:p>
            <a:endParaRPr lang="en-US" dirty="0" smtClean="0"/>
          </a:p>
          <a:p>
            <a:endParaRPr lang="en-US" sz="1800" dirty="0" smtClean="0"/>
          </a:p>
          <a:p>
            <a:endParaRPr lang="en-US" sz="1800" dirty="0" smtClean="0"/>
          </a:p>
          <a:p>
            <a:endParaRPr lang="en-US" sz="1800" dirty="0" smtClean="0"/>
          </a:p>
          <a:p>
            <a:endParaRPr lang="en-US" sz="1800" dirty="0"/>
          </a:p>
          <a:p>
            <a:endParaRPr lang="en-US" sz="1800" dirty="0" smtClean="0"/>
          </a:p>
          <a:p>
            <a:endParaRPr lang="en-US" sz="1800" dirty="0"/>
          </a:p>
          <a:p>
            <a:r>
              <a:rPr lang="en-US" sz="1800" dirty="0" smtClean="0"/>
              <a:t>Rosaleen Ryan, Institutional Researcher</a:t>
            </a:r>
          </a:p>
          <a:p>
            <a:r>
              <a:rPr lang="en-US" sz="1800" dirty="0" smtClean="0"/>
              <a:t>Catherine Webb, Accreditation Liaison Officer</a:t>
            </a:r>
          </a:p>
          <a:p>
            <a:r>
              <a:rPr lang="en-US" sz="1800" dirty="0" smtClean="0"/>
              <a:t>23 September 2014</a:t>
            </a:r>
            <a:endParaRPr lang="en-US" sz="1800" dirty="0"/>
          </a:p>
        </p:txBody>
      </p:sp>
    </p:spTree>
    <p:extLst>
      <p:ext uri="{BB962C8B-B14F-4D97-AF65-F5344CB8AC3E}">
        <p14:creationId xmlns:p14="http://schemas.microsoft.com/office/powerpoint/2010/main" val="3356001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632192" cy="1143000"/>
          </a:xfrm>
        </p:spPr>
        <p:txBody>
          <a:bodyPr>
            <a:normAutofit/>
          </a:bodyPr>
          <a:lstStyle/>
          <a:p>
            <a:r>
              <a:rPr lang="en-US" sz="3200" dirty="0" smtClean="0"/>
              <a:t>Today we’ll look at:</a:t>
            </a:r>
            <a:endParaRPr lang="en-US" dirty="0"/>
          </a:p>
        </p:txBody>
      </p:sp>
      <p:sp>
        <p:nvSpPr>
          <p:cNvPr id="3" name="Content Placeholder 2"/>
          <p:cNvSpPr>
            <a:spLocks noGrp="1"/>
          </p:cNvSpPr>
          <p:nvPr>
            <p:ph idx="1"/>
          </p:nvPr>
        </p:nvSpPr>
        <p:spPr/>
        <p:txBody>
          <a:bodyPr>
            <a:normAutofit/>
          </a:bodyPr>
          <a:lstStyle/>
          <a:p>
            <a:pPr marL="82296" indent="0">
              <a:buNone/>
            </a:pPr>
            <a:endParaRPr lang="en-US" sz="2800" dirty="0" smtClean="0"/>
          </a:p>
          <a:p>
            <a:r>
              <a:rPr lang="en-US" sz="2800" dirty="0" smtClean="0"/>
              <a:t>Course completion rate</a:t>
            </a:r>
          </a:p>
          <a:p>
            <a:r>
              <a:rPr lang="en-US" sz="2800" dirty="0" smtClean="0"/>
              <a:t>Degree awards</a:t>
            </a:r>
          </a:p>
          <a:p>
            <a:r>
              <a:rPr lang="en-US" sz="2800" dirty="0" smtClean="0"/>
              <a:t>Certificate awards</a:t>
            </a:r>
          </a:p>
          <a:p>
            <a:r>
              <a:rPr lang="en-US" sz="2800" dirty="0" smtClean="0"/>
              <a:t>Transfers</a:t>
            </a:r>
          </a:p>
          <a:p>
            <a:pPr marL="82296" indent="0">
              <a:buNone/>
            </a:pPr>
            <a:endParaRPr lang="en-US" sz="2800" dirty="0" smtClean="0"/>
          </a:p>
          <a:p>
            <a:pPr marL="82296" indent="0">
              <a:buNone/>
            </a:pPr>
            <a:endParaRPr lang="en-US" sz="2800" dirty="0" smtClean="0"/>
          </a:p>
          <a:p>
            <a:endParaRPr lang="en-US" dirty="0"/>
          </a:p>
        </p:txBody>
      </p:sp>
    </p:spTree>
    <p:extLst>
      <p:ext uri="{BB962C8B-B14F-4D97-AF65-F5344CB8AC3E}">
        <p14:creationId xmlns:p14="http://schemas.microsoft.com/office/powerpoint/2010/main" val="3738671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Course Completion Rate</a:t>
            </a:r>
            <a:endParaRPr lang="en-US" sz="3200" dirty="0"/>
          </a:p>
        </p:txBody>
      </p:sp>
      <p:sp>
        <p:nvSpPr>
          <p:cNvPr id="5" name="Content Placeholder 4"/>
          <p:cNvSpPr>
            <a:spLocks noGrp="1"/>
          </p:cNvSpPr>
          <p:nvPr>
            <p:ph idx="1"/>
          </p:nvPr>
        </p:nvSpPr>
        <p:spPr/>
        <p:txBody>
          <a:bodyPr/>
          <a:lstStyle/>
          <a:p>
            <a:pPr marL="82296" indent="0">
              <a:buNone/>
            </a:pPr>
            <a:r>
              <a:rPr lang="en-US" sz="2400" dirty="0" smtClean="0"/>
              <a:t>Defined as:</a:t>
            </a:r>
          </a:p>
          <a:p>
            <a:pPr marL="82296" indent="0">
              <a:buNone/>
            </a:pPr>
            <a:r>
              <a:rPr lang="en-US" sz="2400" dirty="0" smtClean="0"/>
              <a:t>Course success count ÷ Course enrollment count</a:t>
            </a:r>
          </a:p>
          <a:p>
            <a:pPr marL="82296" indent="0">
              <a:buNone/>
            </a:pPr>
            <a:endParaRPr lang="en-US" sz="2400" dirty="0" smtClean="0"/>
          </a:p>
          <a:p>
            <a:pPr marL="82296" indent="0">
              <a:buNone/>
            </a:pPr>
            <a:endParaRPr lang="en-US" sz="2400" dirty="0" smtClean="0"/>
          </a:p>
          <a:p>
            <a:pPr marL="174625" indent="0">
              <a:buNone/>
            </a:pPr>
            <a:r>
              <a:rPr lang="en-US" sz="1200" i="1" dirty="0" smtClean="0"/>
              <a:t/>
            </a:r>
            <a:br>
              <a:rPr lang="en-US" sz="1200" i="1" dirty="0" smtClean="0"/>
            </a:br>
            <a:r>
              <a:rPr lang="en-US" sz="1200" i="1" dirty="0" smtClean="0"/>
              <a:t>Data </a:t>
            </a:r>
            <a:r>
              <a:rPr lang="en-US" sz="1200" i="1" dirty="0"/>
              <a:t>Source: CCCCO DataMart, Retention/Success Rate </a:t>
            </a:r>
            <a:r>
              <a:rPr lang="en-US" sz="1200" i="1" dirty="0" smtClean="0"/>
              <a:t>Report</a:t>
            </a:r>
          </a:p>
          <a:p>
            <a:pPr marL="174625" indent="0">
              <a:buNone/>
            </a:pPr>
            <a:endParaRPr lang="en-US" sz="1200" i="1" dirty="0" smtClean="0"/>
          </a:p>
          <a:p>
            <a:pPr marL="174625" indent="0">
              <a:buNone/>
            </a:pPr>
            <a:endParaRPr lang="en-US" sz="1200" i="1" dirty="0"/>
          </a:p>
          <a:p>
            <a:pPr marL="574675" indent="0">
              <a:buNone/>
              <a:tabLst>
                <a:tab pos="5486400" algn="r"/>
              </a:tabLst>
            </a:pPr>
            <a:r>
              <a:rPr lang="en-US" sz="2000" dirty="0" smtClean="0"/>
              <a:t>Five-Year </a:t>
            </a:r>
            <a:r>
              <a:rPr lang="en-US" sz="2000" dirty="0"/>
              <a:t>Mean</a:t>
            </a:r>
            <a:r>
              <a:rPr lang="en-US" sz="2000" dirty="0" smtClean="0"/>
              <a:t>:	71.5</a:t>
            </a:r>
            <a:r>
              <a:rPr lang="en-US" sz="2000" dirty="0"/>
              <a:t>%</a:t>
            </a:r>
          </a:p>
          <a:p>
            <a:pPr marL="574675" indent="0">
              <a:buNone/>
              <a:tabLst>
                <a:tab pos="5486400" algn="r"/>
              </a:tabLst>
            </a:pPr>
            <a:r>
              <a:rPr lang="en-US" sz="2000" dirty="0" smtClean="0"/>
              <a:t>less Standard </a:t>
            </a:r>
            <a:r>
              <a:rPr lang="en-US" sz="2000" dirty="0"/>
              <a:t>Deviation</a:t>
            </a:r>
            <a:r>
              <a:rPr lang="en-US" sz="2000" dirty="0" smtClean="0"/>
              <a:t>:</a:t>
            </a:r>
            <a:r>
              <a:rPr lang="en-US" sz="2000" dirty="0"/>
              <a:t>	</a:t>
            </a:r>
            <a:r>
              <a:rPr lang="en-US" sz="2000" dirty="0" smtClean="0"/>
              <a:t>- 2.1</a:t>
            </a:r>
            <a:r>
              <a:rPr lang="en-US" sz="2000" dirty="0"/>
              <a:t>%</a:t>
            </a:r>
          </a:p>
          <a:p>
            <a:pPr marL="574675" indent="0">
              <a:buNone/>
              <a:tabLst>
                <a:tab pos="5486400" algn="r"/>
              </a:tabLst>
            </a:pPr>
            <a:endParaRPr lang="en-US" sz="2000" b="1" dirty="0" smtClean="0"/>
          </a:p>
          <a:p>
            <a:pPr marL="574675" indent="0">
              <a:buNone/>
              <a:tabLst>
                <a:tab pos="5486400" algn="r"/>
              </a:tabLst>
            </a:pPr>
            <a:r>
              <a:rPr lang="en-US" sz="2000" b="1" dirty="0" smtClean="0"/>
              <a:t>Current standard:</a:t>
            </a:r>
            <a:r>
              <a:rPr lang="en-US" sz="2000" b="1" dirty="0"/>
              <a:t>	69.4%</a:t>
            </a:r>
            <a:endParaRPr lang="en-US" sz="2000" dirty="0"/>
          </a:p>
          <a:p>
            <a:pPr marL="82296" indent="0">
              <a:buNone/>
            </a:pPr>
            <a:endParaRPr lang="en-US" sz="2400" dirty="0" smtClean="0"/>
          </a:p>
          <a:p>
            <a:pPr marL="82296" indent="0">
              <a:buNone/>
            </a:pP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3518362293"/>
              </p:ext>
            </p:extLst>
          </p:nvPr>
        </p:nvGraphicFramePr>
        <p:xfrm>
          <a:off x="1676400" y="2750818"/>
          <a:ext cx="6553202" cy="559773"/>
        </p:xfrm>
        <a:graphic>
          <a:graphicData uri="http://schemas.openxmlformats.org/drawingml/2006/table">
            <a:tbl>
              <a:tblPr firstRow="1" firstCol="1" bandRow="1">
                <a:tableStyleId>{5C22544A-7EE6-4342-B048-85BDC9FD1C3A}</a:tableStyleId>
              </a:tblPr>
              <a:tblGrid>
                <a:gridCol w="3042557"/>
                <a:gridCol w="702129"/>
                <a:gridCol w="702129"/>
                <a:gridCol w="702129"/>
                <a:gridCol w="702129"/>
                <a:gridCol w="702129"/>
              </a:tblGrid>
              <a:tr h="246425">
                <a:tc>
                  <a:txBody>
                    <a:bodyPr/>
                    <a:lstStyle/>
                    <a:p>
                      <a:pPr marL="0" marR="0" algn="ctr">
                        <a:lnSpc>
                          <a:spcPct val="115000"/>
                        </a:lnSpc>
                        <a:spcBef>
                          <a:spcPts val="0"/>
                        </a:spcBef>
                        <a:spcAft>
                          <a:spcPts val="0"/>
                        </a:spcAft>
                      </a:pPr>
                      <a:r>
                        <a:rPr lang="en-US" sz="1600" dirty="0">
                          <a:effectLst/>
                        </a:rPr>
                        <a:t> </a:t>
                      </a:r>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F09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F10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F11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F12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F13</a:t>
                      </a:r>
                      <a:endParaRPr lang="en-US" sz="1600" dirty="0">
                        <a:effectLst/>
                        <a:latin typeface="Calibri"/>
                        <a:ea typeface="Calibri"/>
                        <a:cs typeface="Times New Roman"/>
                      </a:endParaRPr>
                    </a:p>
                  </a:txBody>
                  <a:tcPr marL="68580" marR="68580" marT="0" marB="0"/>
                </a:tc>
              </a:tr>
              <a:tr h="279357">
                <a:tc>
                  <a:txBody>
                    <a:bodyPr/>
                    <a:lstStyle/>
                    <a:p>
                      <a:pPr marL="0" marR="0" algn="r">
                        <a:lnSpc>
                          <a:spcPct val="115000"/>
                        </a:lnSpc>
                        <a:spcBef>
                          <a:spcPts val="0"/>
                        </a:spcBef>
                        <a:spcAft>
                          <a:spcPts val="0"/>
                        </a:spcAft>
                      </a:pPr>
                      <a:r>
                        <a:rPr lang="en-US" sz="1200" dirty="0">
                          <a:effectLst/>
                        </a:rPr>
                        <a:t>Overall Credit Success Rate: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69.4%</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69.1%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72.9%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73.0%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73.0%</a:t>
                      </a:r>
                      <a:endParaRPr lang="en-US" sz="1600" dirty="0">
                        <a:effectLst/>
                        <a:latin typeface="Calibri"/>
                        <a:ea typeface="Calibri"/>
                        <a:cs typeface="Times New Roman"/>
                      </a:endParaRPr>
                    </a:p>
                  </a:txBody>
                  <a:tcPr marL="68580" marR="68580" marT="0" marB="0"/>
                </a:tc>
              </a:tr>
            </a:tbl>
          </a:graphicData>
        </a:graphic>
      </p:graphicFrame>
      <p:cxnSp>
        <p:nvCxnSpPr>
          <p:cNvPr id="8" name="Straight Connector 7"/>
          <p:cNvCxnSpPr/>
          <p:nvPr/>
        </p:nvCxnSpPr>
        <p:spPr>
          <a:xfrm>
            <a:off x="6400800" y="4953000"/>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033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Degree Completion, Part 1</a:t>
            </a:r>
            <a:endParaRPr lang="en-US" sz="3200" dirty="0"/>
          </a:p>
        </p:txBody>
      </p:sp>
      <p:sp>
        <p:nvSpPr>
          <p:cNvPr id="5" name="Content Placeholder 4"/>
          <p:cNvSpPr>
            <a:spLocks noGrp="1"/>
          </p:cNvSpPr>
          <p:nvPr>
            <p:ph idx="1"/>
          </p:nvPr>
        </p:nvSpPr>
        <p:spPr/>
        <p:txBody>
          <a:bodyPr>
            <a:normAutofit/>
          </a:bodyPr>
          <a:lstStyle/>
          <a:p>
            <a:pPr marL="82296" indent="0">
              <a:buNone/>
            </a:pPr>
            <a:r>
              <a:rPr lang="en-US" sz="2400" dirty="0" smtClean="0"/>
              <a:t>Defined as:</a:t>
            </a:r>
          </a:p>
          <a:p>
            <a:pPr marL="82296" indent="0">
              <a:buNone/>
            </a:pPr>
            <a:r>
              <a:rPr lang="en-US" sz="2400" dirty="0" smtClean="0"/>
              <a:t>Number of degrees awarded</a:t>
            </a:r>
          </a:p>
          <a:p>
            <a:pPr marL="174625" indent="0">
              <a:buNone/>
            </a:pPr>
            <a:endParaRPr lang="en-US" sz="1200" i="1" dirty="0" smtClean="0"/>
          </a:p>
          <a:p>
            <a:pPr marL="174625" indent="0">
              <a:buNone/>
            </a:pPr>
            <a:endParaRPr lang="en-US" sz="1200" i="1" dirty="0"/>
          </a:p>
          <a:p>
            <a:pPr marL="174625" indent="0">
              <a:buNone/>
            </a:pPr>
            <a:endParaRPr lang="en-US" sz="1200" i="1" dirty="0" smtClean="0"/>
          </a:p>
          <a:p>
            <a:pPr marL="174625" indent="0">
              <a:buNone/>
            </a:pPr>
            <a:endParaRPr lang="en-US" sz="1200" i="1" dirty="0"/>
          </a:p>
          <a:p>
            <a:pPr marL="174625" indent="0">
              <a:buNone/>
            </a:pPr>
            <a:r>
              <a:rPr lang="en-US" sz="1200" i="1" dirty="0" smtClean="0"/>
              <a:t>Data </a:t>
            </a:r>
            <a:r>
              <a:rPr lang="en-US" sz="1200" i="1" dirty="0"/>
              <a:t>Source: CCCCO DataMart, Program Awards Report (Degrees); MIS Referential Files (Students)</a:t>
            </a:r>
            <a:endParaRPr lang="en-US" sz="1200" i="1" dirty="0" smtClean="0"/>
          </a:p>
          <a:p>
            <a:pPr marL="174625" indent="0">
              <a:buNone/>
            </a:pPr>
            <a:endParaRPr lang="en-US" sz="1200" i="1" dirty="0" smtClean="0"/>
          </a:p>
          <a:p>
            <a:pPr marL="174625" indent="0">
              <a:buNone/>
            </a:pPr>
            <a:endParaRPr lang="en-US" sz="1200" i="1" dirty="0" smtClean="0"/>
          </a:p>
          <a:p>
            <a:pPr marL="574675" indent="0">
              <a:buNone/>
              <a:tabLst>
                <a:tab pos="5486400" algn="r"/>
              </a:tabLst>
            </a:pPr>
            <a:r>
              <a:rPr lang="en-US" sz="2000" dirty="0" smtClean="0"/>
              <a:t>Five-Year </a:t>
            </a:r>
            <a:r>
              <a:rPr lang="en-US" sz="2000" dirty="0"/>
              <a:t>Mean</a:t>
            </a:r>
            <a:r>
              <a:rPr lang="en-US" sz="2000" dirty="0" smtClean="0"/>
              <a:t>:	384.0</a:t>
            </a:r>
            <a:endParaRPr lang="en-US" sz="2000" dirty="0"/>
          </a:p>
          <a:p>
            <a:pPr marL="574675" indent="0">
              <a:buNone/>
              <a:tabLst>
                <a:tab pos="5486400" algn="r"/>
              </a:tabLst>
            </a:pPr>
            <a:r>
              <a:rPr lang="en-US" sz="2000" dirty="0" smtClean="0"/>
              <a:t>less Standard </a:t>
            </a:r>
            <a:r>
              <a:rPr lang="en-US" sz="2000" dirty="0"/>
              <a:t>Deviation</a:t>
            </a:r>
            <a:r>
              <a:rPr lang="en-US" sz="2000" dirty="0" smtClean="0"/>
              <a:t>:</a:t>
            </a:r>
            <a:r>
              <a:rPr lang="en-US" sz="2000" dirty="0"/>
              <a:t>	</a:t>
            </a:r>
            <a:r>
              <a:rPr lang="en-US" sz="2000" dirty="0" smtClean="0"/>
              <a:t>- 36.8</a:t>
            </a:r>
            <a:endParaRPr lang="en-US" sz="2000" dirty="0"/>
          </a:p>
          <a:p>
            <a:pPr marL="574675" indent="0">
              <a:buNone/>
              <a:tabLst>
                <a:tab pos="5486400" algn="r"/>
              </a:tabLst>
            </a:pPr>
            <a:r>
              <a:rPr lang="en-US" sz="2000" b="1" dirty="0"/>
              <a:t>	</a:t>
            </a:r>
            <a:r>
              <a:rPr lang="en-US" sz="2000" dirty="0" smtClean="0"/>
              <a:t>347.2</a:t>
            </a:r>
          </a:p>
          <a:p>
            <a:pPr marL="574675" indent="0">
              <a:buNone/>
              <a:tabLst>
                <a:tab pos="5486400" algn="r"/>
              </a:tabLst>
            </a:pPr>
            <a:r>
              <a:rPr lang="en-US" sz="2000" b="1" dirty="0" smtClean="0"/>
              <a:t>Current standard: </a:t>
            </a:r>
            <a:r>
              <a:rPr lang="en-US" sz="2000" b="1" dirty="0"/>
              <a:t>	</a:t>
            </a:r>
            <a:r>
              <a:rPr lang="en-US" sz="2000" b="1" dirty="0" smtClean="0"/>
              <a:t>347</a:t>
            </a:r>
            <a:endParaRPr lang="en-US" sz="2000" dirty="0">
              <a:solidFill>
                <a:schemeClr val="bg1"/>
              </a:solidFill>
            </a:endParaRPr>
          </a:p>
          <a:p>
            <a:pPr marL="82296" indent="0">
              <a:buNone/>
            </a:pPr>
            <a:endParaRPr lang="en-US" sz="2400" dirty="0" smtClean="0"/>
          </a:p>
          <a:p>
            <a:pPr marL="82296" indent="0">
              <a:buNone/>
            </a:pPr>
            <a:endParaRPr lang="en-US" sz="2400" dirty="0"/>
          </a:p>
        </p:txBody>
      </p:sp>
      <p:cxnSp>
        <p:nvCxnSpPr>
          <p:cNvPr id="8" name="Straight Connector 7"/>
          <p:cNvCxnSpPr/>
          <p:nvPr/>
        </p:nvCxnSpPr>
        <p:spPr>
          <a:xfrm>
            <a:off x="6367132" y="4885664"/>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3001157837"/>
              </p:ext>
            </p:extLst>
          </p:nvPr>
        </p:nvGraphicFramePr>
        <p:xfrm>
          <a:off x="1676398" y="2872326"/>
          <a:ext cx="6553203" cy="480474"/>
        </p:xfrm>
        <a:graphic>
          <a:graphicData uri="http://schemas.openxmlformats.org/drawingml/2006/table">
            <a:tbl>
              <a:tblPr firstRow="1" firstCol="1" bandRow="1">
                <a:tableStyleId>{5C22544A-7EE6-4342-B048-85BDC9FD1C3A}</a:tableStyleId>
              </a:tblPr>
              <a:tblGrid>
                <a:gridCol w="2971802"/>
                <a:gridCol w="572357"/>
                <a:gridCol w="752261"/>
                <a:gridCol w="752261"/>
                <a:gridCol w="752261"/>
                <a:gridCol w="752261"/>
              </a:tblGrid>
              <a:tr h="240237">
                <a:tc>
                  <a:txBody>
                    <a:bodyPr/>
                    <a:lstStyle/>
                    <a:p>
                      <a:pPr marL="0" marR="0">
                        <a:lnSpc>
                          <a:spcPct val="115000"/>
                        </a:lnSpc>
                        <a:spcBef>
                          <a:spcPts val="0"/>
                        </a:spcBef>
                        <a:spcAft>
                          <a:spcPts val="0"/>
                        </a:spcAft>
                      </a:pPr>
                      <a:r>
                        <a:rPr lang="en-US" sz="1200"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08-09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09-10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10-11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11-12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12-13</a:t>
                      </a:r>
                      <a:endParaRPr lang="en-US" sz="16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200" dirty="0">
                          <a:effectLst/>
                        </a:rPr>
                        <a:t>Degrees awarded: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368</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365</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411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343</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433</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19837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Degree Completion, Part 2 </a:t>
            </a:r>
            <a:endParaRPr lang="en-US" sz="3200" dirty="0"/>
          </a:p>
        </p:txBody>
      </p:sp>
      <p:sp>
        <p:nvSpPr>
          <p:cNvPr id="5" name="Content Placeholder 4"/>
          <p:cNvSpPr>
            <a:spLocks noGrp="1"/>
          </p:cNvSpPr>
          <p:nvPr>
            <p:ph idx="1"/>
          </p:nvPr>
        </p:nvSpPr>
        <p:spPr/>
        <p:txBody>
          <a:bodyPr>
            <a:normAutofit/>
          </a:bodyPr>
          <a:lstStyle/>
          <a:p>
            <a:pPr marL="82296" indent="0">
              <a:buNone/>
            </a:pPr>
            <a:r>
              <a:rPr lang="en-US" sz="2400" dirty="0" smtClean="0"/>
              <a:t>Defined as:</a:t>
            </a:r>
          </a:p>
          <a:p>
            <a:pPr marL="82296" indent="0">
              <a:buNone/>
            </a:pPr>
            <a:r>
              <a:rPr lang="en-US" sz="2400" dirty="0" smtClean="0"/>
              <a:t>Number of students (unduplicated) receiving a degree </a:t>
            </a:r>
          </a:p>
          <a:p>
            <a:pPr marL="174625" indent="0">
              <a:buNone/>
            </a:pPr>
            <a:endParaRPr lang="en-US" sz="1200" i="1" dirty="0" smtClean="0"/>
          </a:p>
          <a:p>
            <a:pPr marL="174625" indent="0">
              <a:buNone/>
            </a:pPr>
            <a:endParaRPr lang="en-US" sz="1200" i="1" dirty="0"/>
          </a:p>
          <a:p>
            <a:pPr marL="174625" indent="0">
              <a:buNone/>
            </a:pPr>
            <a:endParaRPr lang="en-US" sz="1200" i="1" dirty="0" smtClean="0"/>
          </a:p>
          <a:p>
            <a:pPr marL="174625" indent="0">
              <a:buNone/>
            </a:pPr>
            <a:endParaRPr lang="en-US" sz="1200" i="1" dirty="0"/>
          </a:p>
          <a:p>
            <a:pPr marL="174625" indent="0">
              <a:buNone/>
            </a:pPr>
            <a:r>
              <a:rPr lang="en-US" sz="1200" i="1" dirty="0" smtClean="0"/>
              <a:t>Data </a:t>
            </a:r>
            <a:r>
              <a:rPr lang="en-US" sz="1200" i="1" dirty="0"/>
              <a:t>Source: CCCCO DataMart, Program Awards Report (Degrees); MIS Referential Files (Students)</a:t>
            </a:r>
            <a:endParaRPr lang="en-US" sz="1200" i="1" dirty="0" smtClean="0"/>
          </a:p>
          <a:p>
            <a:pPr marL="174625" indent="0">
              <a:buNone/>
            </a:pPr>
            <a:endParaRPr lang="en-US" sz="1200" i="1" dirty="0" smtClean="0"/>
          </a:p>
          <a:p>
            <a:pPr marL="174625" indent="0">
              <a:buNone/>
            </a:pPr>
            <a:endParaRPr lang="en-US" sz="1200" i="1" dirty="0" smtClean="0"/>
          </a:p>
          <a:p>
            <a:pPr marL="574675" indent="0">
              <a:buNone/>
              <a:tabLst>
                <a:tab pos="5486400" algn="r"/>
              </a:tabLst>
            </a:pPr>
            <a:r>
              <a:rPr lang="en-US" sz="2000" dirty="0" smtClean="0"/>
              <a:t>Five-Year </a:t>
            </a:r>
            <a:r>
              <a:rPr lang="en-US" sz="2000" dirty="0"/>
              <a:t>Mean</a:t>
            </a:r>
            <a:r>
              <a:rPr lang="en-US" sz="2000" dirty="0" smtClean="0"/>
              <a:t>:	356.6</a:t>
            </a:r>
            <a:endParaRPr lang="en-US" sz="2000" dirty="0"/>
          </a:p>
          <a:p>
            <a:pPr marL="574675" indent="0">
              <a:buNone/>
              <a:tabLst>
                <a:tab pos="5486400" algn="r"/>
              </a:tabLst>
            </a:pPr>
            <a:r>
              <a:rPr lang="en-US" sz="2000" dirty="0" smtClean="0"/>
              <a:t>less Standard </a:t>
            </a:r>
            <a:r>
              <a:rPr lang="en-US" sz="2000" dirty="0"/>
              <a:t>Deviation</a:t>
            </a:r>
            <a:r>
              <a:rPr lang="en-US" sz="2000" dirty="0" smtClean="0"/>
              <a:t>:</a:t>
            </a:r>
            <a:r>
              <a:rPr lang="en-US" sz="2000" dirty="0"/>
              <a:t>	</a:t>
            </a:r>
            <a:r>
              <a:rPr lang="en-US" sz="2000" dirty="0" smtClean="0"/>
              <a:t>- </a:t>
            </a:r>
            <a:r>
              <a:rPr lang="en-US" sz="2000" dirty="0" smtClean="0">
                <a:solidFill>
                  <a:schemeClr val="bg1"/>
                </a:solidFill>
              </a:rPr>
              <a:t>0</a:t>
            </a:r>
            <a:r>
              <a:rPr lang="en-US" sz="2000" dirty="0" smtClean="0"/>
              <a:t>29.1</a:t>
            </a:r>
            <a:endParaRPr lang="en-US" sz="2000" dirty="0"/>
          </a:p>
          <a:p>
            <a:pPr marL="574675" indent="0">
              <a:buNone/>
              <a:tabLst>
                <a:tab pos="5486400" algn="r"/>
              </a:tabLst>
            </a:pPr>
            <a:r>
              <a:rPr lang="en-US" sz="2000" b="1" dirty="0"/>
              <a:t>	</a:t>
            </a:r>
            <a:r>
              <a:rPr lang="en-US" sz="2000" dirty="0" smtClean="0"/>
              <a:t>327.5</a:t>
            </a:r>
          </a:p>
          <a:p>
            <a:pPr marL="574675" indent="0">
              <a:buNone/>
              <a:tabLst>
                <a:tab pos="5486400" algn="r"/>
              </a:tabLst>
            </a:pPr>
            <a:r>
              <a:rPr lang="en-US" sz="2000" b="1" dirty="0" smtClean="0"/>
              <a:t>Current standard:</a:t>
            </a:r>
            <a:r>
              <a:rPr lang="en-US" sz="2000" b="1" dirty="0"/>
              <a:t>	</a:t>
            </a:r>
            <a:r>
              <a:rPr lang="en-US" sz="2000" b="1" dirty="0" smtClean="0"/>
              <a:t>327</a:t>
            </a:r>
            <a:endParaRPr lang="en-US" sz="2000" dirty="0">
              <a:solidFill>
                <a:schemeClr val="bg1"/>
              </a:solidFill>
            </a:endParaRPr>
          </a:p>
          <a:p>
            <a:pPr marL="82296" indent="0">
              <a:buNone/>
            </a:pPr>
            <a:endParaRPr lang="en-US" sz="2400" dirty="0" smtClean="0"/>
          </a:p>
          <a:p>
            <a:pPr marL="82296" indent="0">
              <a:buNone/>
            </a:pPr>
            <a:endParaRPr lang="en-US" sz="2400" dirty="0"/>
          </a:p>
        </p:txBody>
      </p:sp>
      <p:cxnSp>
        <p:nvCxnSpPr>
          <p:cNvPr id="8" name="Straight Connector 7"/>
          <p:cNvCxnSpPr/>
          <p:nvPr/>
        </p:nvCxnSpPr>
        <p:spPr>
          <a:xfrm>
            <a:off x="6400800" y="4876800"/>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2651059232"/>
              </p:ext>
            </p:extLst>
          </p:nvPr>
        </p:nvGraphicFramePr>
        <p:xfrm>
          <a:off x="1676398" y="2842435"/>
          <a:ext cx="6553201" cy="480474"/>
        </p:xfrm>
        <a:graphic>
          <a:graphicData uri="http://schemas.openxmlformats.org/drawingml/2006/table">
            <a:tbl>
              <a:tblPr firstRow="1" firstCol="1" bandRow="1">
                <a:tableStyleId>{5C22544A-7EE6-4342-B048-85BDC9FD1C3A}</a:tableStyleId>
              </a:tblPr>
              <a:tblGrid>
                <a:gridCol w="3024556"/>
                <a:gridCol w="705729"/>
                <a:gridCol w="705729"/>
                <a:gridCol w="705729"/>
                <a:gridCol w="705729"/>
                <a:gridCol w="705729"/>
              </a:tblGrid>
              <a:tr h="240237">
                <a:tc>
                  <a:txBody>
                    <a:bodyPr/>
                    <a:lstStyle/>
                    <a:p>
                      <a:pPr marL="0" marR="0">
                        <a:lnSpc>
                          <a:spcPct val="115000"/>
                        </a:lnSpc>
                        <a:spcBef>
                          <a:spcPts val="0"/>
                        </a:spcBef>
                        <a:spcAft>
                          <a:spcPts val="0"/>
                        </a:spcAft>
                      </a:pPr>
                      <a:r>
                        <a:rPr lang="en-US" sz="1200"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08-09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09-10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10-11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11-12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12-13</a:t>
                      </a:r>
                      <a:endParaRPr lang="en-US" sz="16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200" dirty="0">
                          <a:effectLst/>
                        </a:rPr>
                        <a:t>Number of students receiving a degree:</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357</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349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381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312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384</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030416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Certificate Completion, Part 1 </a:t>
            </a:r>
            <a:endParaRPr lang="en-US" sz="3200" dirty="0"/>
          </a:p>
        </p:txBody>
      </p:sp>
      <p:sp>
        <p:nvSpPr>
          <p:cNvPr id="5" name="Content Placeholder 4"/>
          <p:cNvSpPr>
            <a:spLocks noGrp="1"/>
          </p:cNvSpPr>
          <p:nvPr>
            <p:ph idx="1"/>
          </p:nvPr>
        </p:nvSpPr>
        <p:spPr/>
        <p:txBody>
          <a:bodyPr>
            <a:normAutofit/>
          </a:bodyPr>
          <a:lstStyle/>
          <a:p>
            <a:pPr marL="82296" indent="0">
              <a:buNone/>
            </a:pPr>
            <a:r>
              <a:rPr lang="en-US" sz="2400" dirty="0" smtClean="0"/>
              <a:t>Defined as:</a:t>
            </a:r>
          </a:p>
          <a:p>
            <a:pPr marL="82296" indent="0">
              <a:buNone/>
            </a:pPr>
            <a:r>
              <a:rPr lang="en-US" sz="2400" dirty="0" smtClean="0"/>
              <a:t>Number of certificates awarded</a:t>
            </a:r>
          </a:p>
          <a:p>
            <a:pPr marL="174625" indent="0">
              <a:buNone/>
            </a:pPr>
            <a:endParaRPr lang="en-US" sz="1200" i="1" dirty="0" smtClean="0"/>
          </a:p>
          <a:p>
            <a:pPr marL="174625" indent="0">
              <a:buNone/>
            </a:pPr>
            <a:endParaRPr lang="en-US" sz="1200" i="1" dirty="0" smtClean="0"/>
          </a:p>
          <a:p>
            <a:pPr marL="174625" indent="0">
              <a:buNone/>
            </a:pPr>
            <a:endParaRPr lang="en-US" sz="1200" i="1" dirty="0"/>
          </a:p>
          <a:p>
            <a:pPr marL="174625" indent="0">
              <a:buNone/>
            </a:pPr>
            <a:endParaRPr lang="en-US" sz="1200" i="1" dirty="0" smtClean="0"/>
          </a:p>
          <a:p>
            <a:pPr marL="174625" indent="0">
              <a:buNone/>
            </a:pPr>
            <a:r>
              <a:rPr lang="en-US" sz="1200" i="1" dirty="0" smtClean="0"/>
              <a:t>Data </a:t>
            </a:r>
            <a:r>
              <a:rPr lang="en-US" sz="1200" i="1" dirty="0"/>
              <a:t>Source: CCCCO DataMart, Program Awards Report (Degrees); MIS Referential Files (Students)</a:t>
            </a:r>
            <a:endParaRPr lang="en-US" sz="1200" i="1" dirty="0" smtClean="0"/>
          </a:p>
          <a:p>
            <a:pPr marL="174625" indent="0">
              <a:buNone/>
            </a:pPr>
            <a:endParaRPr lang="en-US" sz="1200" i="1" dirty="0" smtClean="0"/>
          </a:p>
          <a:p>
            <a:pPr marL="174625" indent="0">
              <a:buNone/>
            </a:pPr>
            <a:endParaRPr lang="en-US" sz="1200" i="1" dirty="0" smtClean="0"/>
          </a:p>
          <a:p>
            <a:pPr marL="574675" indent="0">
              <a:buNone/>
              <a:tabLst>
                <a:tab pos="5486400" algn="r"/>
              </a:tabLst>
            </a:pPr>
            <a:r>
              <a:rPr lang="en-US" sz="2000" dirty="0" smtClean="0"/>
              <a:t>Five-Year </a:t>
            </a:r>
            <a:r>
              <a:rPr lang="en-US" sz="2000" dirty="0"/>
              <a:t>Mean</a:t>
            </a:r>
            <a:r>
              <a:rPr lang="en-US" sz="2000" dirty="0" smtClean="0"/>
              <a:t>:	68.8</a:t>
            </a:r>
            <a:endParaRPr lang="en-US" sz="2000" dirty="0"/>
          </a:p>
          <a:p>
            <a:pPr marL="574675" indent="0">
              <a:buNone/>
              <a:tabLst>
                <a:tab pos="5486400" algn="r"/>
              </a:tabLst>
            </a:pPr>
            <a:r>
              <a:rPr lang="en-US" sz="2000" dirty="0" smtClean="0"/>
              <a:t>less Standard </a:t>
            </a:r>
            <a:r>
              <a:rPr lang="en-US" sz="2000" dirty="0"/>
              <a:t>Deviation</a:t>
            </a:r>
            <a:r>
              <a:rPr lang="en-US" sz="2000" dirty="0" smtClean="0"/>
              <a:t>:</a:t>
            </a:r>
            <a:r>
              <a:rPr lang="en-US" sz="2000" dirty="0"/>
              <a:t>	</a:t>
            </a:r>
            <a:r>
              <a:rPr lang="en-US" sz="2000" dirty="0" smtClean="0"/>
              <a:t>- 29.0</a:t>
            </a:r>
            <a:endParaRPr lang="en-US" sz="2000" dirty="0"/>
          </a:p>
          <a:p>
            <a:pPr marL="574675" indent="0">
              <a:buNone/>
              <a:tabLst>
                <a:tab pos="5486400" algn="r"/>
              </a:tabLst>
            </a:pPr>
            <a:r>
              <a:rPr lang="en-US" sz="2000" b="1" dirty="0"/>
              <a:t>	</a:t>
            </a:r>
            <a:r>
              <a:rPr lang="en-US" sz="2000" dirty="0" smtClean="0"/>
              <a:t>39.8</a:t>
            </a:r>
          </a:p>
          <a:p>
            <a:pPr marL="574675" indent="0">
              <a:buNone/>
              <a:tabLst>
                <a:tab pos="5486400" algn="r"/>
              </a:tabLst>
            </a:pPr>
            <a:r>
              <a:rPr lang="en-US" sz="2000" b="1" dirty="0" smtClean="0"/>
              <a:t>Current standard: </a:t>
            </a:r>
            <a:r>
              <a:rPr lang="en-US" sz="2000" b="1" dirty="0"/>
              <a:t>	</a:t>
            </a:r>
            <a:r>
              <a:rPr lang="en-US" sz="2000" b="1" dirty="0" smtClean="0"/>
              <a:t>39</a:t>
            </a:r>
            <a:endParaRPr lang="en-US" sz="2000" dirty="0">
              <a:solidFill>
                <a:schemeClr val="bg1"/>
              </a:solidFill>
            </a:endParaRPr>
          </a:p>
          <a:p>
            <a:pPr marL="82296" indent="0">
              <a:buNone/>
            </a:pPr>
            <a:endParaRPr lang="en-US" sz="2400" dirty="0" smtClean="0"/>
          </a:p>
          <a:p>
            <a:pPr marL="82296" indent="0">
              <a:buNone/>
            </a:pPr>
            <a:endParaRPr lang="en-US" sz="2400" dirty="0"/>
          </a:p>
        </p:txBody>
      </p:sp>
      <p:cxnSp>
        <p:nvCxnSpPr>
          <p:cNvPr id="8" name="Straight Connector 7"/>
          <p:cNvCxnSpPr/>
          <p:nvPr/>
        </p:nvCxnSpPr>
        <p:spPr>
          <a:xfrm>
            <a:off x="6477000" y="4885664"/>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2840996874"/>
              </p:ext>
            </p:extLst>
          </p:nvPr>
        </p:nvGraphicFramePr>
        <p:xfrm>
          <a:off x="1676398" y="2824727"/>
          <a:ext cx="6553202" cy="480474"/>
        </p:xfrm>
        <a:graphic>
          <a:graphicData uri="http://schemas.openxmlformats.org/drawingml/2006/table">
            <a:tbl>
              <a:tblPr firstRow="1" firstCol="1" bandRow="1">
                <a:tableStyleId>{5C22544A-7EE6-4342-B048-85BDC9FD1C3A}</a:tableStyleId>
              </a:tblPr>
              <a:tblGrid>
                <a:gridCol w="3048002"/>
                <a:gridCol w="640080"/>
                <a:gridCol w="716280"/>
                <a:gridCol w="716280"/>
                <a:gridCol w="716280"/>
                <a:gridCol w="716280"/>
              </a:tblGrid>
              <a:tr h="240237">
                <a:tc>
                  <a:txBody>
                    <a:bodyPr/>
                    <a:lstStyle/>
                    <a:p>
                      <a:pPr marL="0" marR="0">
                        <a:lnSpc>
                          <a:spcPct val="115000"/>
                        </a:lnSpc>
                        <a:spcBef>
                          <a:spcPts val="0"/>
                        </a:spcBef>
                        <a:spcAft>
                          <a:spcPts val="0"/>
                        </a:spcAft>
                      </a:pPr>
                      <a:r>
                        <a:rPr lang="en-US" sz="1200"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08-09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09-10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10-11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11-12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12-13</a:t>
                      </a:r>
                      <a:endParaRPr lang="en-US" sz="16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200" dirty="0" smtClean="0">
                          <a:effectLst/>
                        </a:rPr>
                        <a:t>Certificates awarded</a:t>
                      </a:r>
                      <a:r>
                        <a:rPr lang="en-US" sz="1200"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mn-lt"/>
                          <a:ea typeface="+mn-ea"/>
                          <a:cs typeface="+mn-cs"/>
                        </a:rPr>
                        <a:t>36</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69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45</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105</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89</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283914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Certificate Completion, Part 2</a:t>
            </a:r>
            <a:endParaRPr lang="en-US" sz="3200" dirty="0"/>
          </a:p>
        </p:txBody>
      </p:sp>
      <p:sp>
        <p:nvSpPr>
          <p:cNvPr id="5" name="Content Placeholder 4"/>
          <p:cNvSpPr>
            <a:spLocks noGrp="1"/>
          </p:cNvSpPr>
          <p:nvPr>
            <p:ph idx="1"/>
          </p:nvPr>
        </p:nvSpPr>
        <p:spPr/>
        <p:txBody>
          <a:bodyPr>
            <a:normAutofit/>
          </a:bodyPr>
          <a:lstStyle/>
          <a:p>
            <a:pPr marL="82296" indent="0">
              <a:buNone/>
            </a:pPr>
            <a:r>
              <a:rPr lang="en-US" sz="2400" dirty="0"/>
              <a:t>Defined as:</a:t>
            </a:r>
          </a:p>
          <a:p>
            <a:pPr marL="82296" indent="0">
              <a:buNone/>
            </a:pPr>
            <a:r>
              <a:rPr lang="en-US" sz="2400" dirty="0" smtClean="0"/>
              <a:t>Number of students (unduplicated) receiving a certificate</a:t>
            </a:r>
          </a:p>
          <a:p>
            <a:pPr marL="174625" indent="0">
              <a:buNone/>
            </a:pPr>
            <a:endParaRPr lang="en-US" sz="1200" i="1" dirty="0" smtClean="0"/>
          </a:p>
          <a:p>
            <a:pPr marL="174625" indent="0">
              <a:buNone/>
            </a:pPr>
            <a:endParaRPr lang="en-US" sz="1200" i="1" dirty="0" smtClean="0"/>
          </a:p>
          <a:p>
            <a:pPr marL="174625" indent="0">
              <a:buNone/>
            </a:pPr>
            <a:endParaRPr lang="en-US" sz="1200" i="1" dirty="0"/>
          </a:p>
          <a:p>
            <a:pPr marL="174625" indent="0">
              <a:buNone/>
            </a:pPr>
            <a:endParaRPr lang="en-US" sz="1200" i="1" dirty="0" smtClean="0"/>
          </a:p>
          <a:p>
            <a:pPr marL="174625" indent="0">
              <a:buNone/>
            </a:pPr>
            <a:r>
              <a:rPr lang="en-US" sz="1200" i="1" dirty="0" smtClean="0"/>
              <a:t>Data </a:t>
            </a:r>
            <a:r>
              <a:rPr lang="en-US" sz="1200" i="1" dirty="0"/>
              <a:t>Source: CCCCO DataMart, Program Awards Report (Degrees); MIS Referential Files (Students)</a:t>
            </a:r>
            <a:endParaRPr lang="en-US" sz="1200" i="1" dirty="0" smtClean="0"/>
          </a:p>
          <a:p>
            <a:pPr marL="174625" indent="0">
              <a:buNone/>
            </a:pPr>
            <a:endParaRPr lang="en-US" sz="1200" i="1" dirty="0" smtClean="0"/>
          </a:p>
          <a:p>
            <a:pPr marL="174625" indent="0">
              <a:buNone/>
            </a:pPr>
            <a:endParaRPr lang="en-US" sz="1200" i="1" dirty="0" smtClean="0"/>
          </a:p>
          <a:p>
            <a:pPr marL="574675" indent="0">
              <a:buNone/>
              <a:tabLst>
                <a:tab pos="5486400" algn="r"/>
              </a:tabLst>
            </a:pPr>
            <a:r>
              <a:rPr lang="en-US" sz="2000" dirty="0" smtClean="0"/>
              <a:t>Five-Year </a:t>
            </a:r>
            <a:r>
              <a:rPr lang="en-US" sz="2000" dirty="0"/>
              <a:t>Mean</a:t>
            </a:r>
            <a:r>
              <a:rPr lang="en-US" sz="2000" dirty="0" smtClean="0"/>
              <a:t>:	65.0</a:t>
            </a:r>
            <a:endParaRPr lang="en-US" sz="2000" dirty="0"/>
          </a:p>
          <a:p>
            <a:pPr marL="574675" indent="0">
              <a:buNone/>
              <a:tabLst>
                <a:tab pos="5486400" algn="r"/>
              </a:tabLst>
            </a:pPr>
            <a:r>
              <a:rPr lang="en-US" sz="2000" dirty="0" smtClean="0"/>
              <a:t>less Standard </a:t>
            </a:r>
            <a:r>
              <a:rPr lang="en-US" sz="2000" dirty="0"/>
              <a:t>Deviation</a:t>
            </a:r>
            <a:r>
              <a:rPr lang="en-US" sz="2000" dirty="0" smtClean="0"/>
              <a:t>:</a:t>
            </a:r>
            <a:r>
              <a:rPr lang="en-US" sz="2000" dirty="0"/>
              <a:t>	</a:t>
            </a:r>
            <a:r>
              <a:rPr lang="en-US" sz="2000" dirty="0" smtClean="0"/>
              <a:t>- 27.1</a:t>
            </a:r>
            <a:endParaRPr lang="en-US" sz="2000" dirty="0"/>
          </a:p>
          <a:p>
            <a:pPr marL="574675" indent="0">
              <a:buNone/>
              <a:tabLst>
                <a:tab pos="5486400" algn="r"/>
              </a:tabLst>
            </a:pPr>
            <a:r>
              <a:rPr lang="en-US" sz="2000" b="1" dirty="0"/>
              <a:t>	</a:t>
            </a:r>
            <a:r>
              <a:rPr lang="en-US" sz="2000" dirty="0" smtClean="0"/>
              <a:t>37.9</a:t>
            </a:r>
          </a:p>
          <a:p>
            <a:pPr marL="574675" indent="0">
              <a:buNone/>
              <a:tabLst>
                <a:tab pos="5486400" algn="r"/>
              </a:tabLst>
            </a:pPr>
            <a:r>
              <a:rPr lang="en-US" sz="2000" b="1" dirty="0" smtClean="0"/>
              <a:t>Current standard: </a:t>
            </a:r>
            <a:r>
              <a:rPr lang="en-US" sz="2000" b="1" dirty="0"/>
              <a:t>	</a:t>
            </a:r>
            <a:r>
              <a:rPr lang="en-US" sz="2000" b="1" dirty="0" smtClean="0"/>
              <a:t>37</a:t>
            </a:r>
            <a:endParaRPr lang="en-US" sz="2000" dirty="0">
              <a:solidFill>
                <a:schemeClr val="bg1"/>
              </a:solidFill>
            </a:endParaRPr>
          </a:p>
          <a:p>
            <a:pPr marL="82296" indent="0">
              <a:buNone/>
            </a:pPr>
            <a:endParaRPr lang="en-US" sz="2400" dirty="0" smtClean="0"/>
          </a:p>
          <a:p>
            <a:pPr marL="82296" indent="0">
              <a:buNone/>
            </a:pPr>
            <a:endParaRPr lang="en-US" sz="2400" dirty="0"/>
          </a:p>
        </p:txBody>
      </p:sp>
      <p:cxnSp>
        <p:nvCxnSpPr>
          <p:cNvPr id="8" name="Straight Connector 7"/>
          <p:cNvCxnSpPr/>
          <p:nvPr/>
        </p:nvCxnSpPr>
        <p:spPr>
          <a:xfrm>
            <a:off x="6477000" y="4885664"/>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2405440236"/>
              </p:ext>
            </p:extLst>
          </p:nvPr>
        </p:nvGraphicFramePr>
        <p:xfrm>
          <a:off x="1676398" y="2824727"/>
          <a:ext cx="6553204" cy="480474"/>
        </p:xfrm>
        <a:graphic>
          <a:graphicData uri="http://schemas.openxmlformats.org/drawingml/2006/table">
            <a:tbl>
              <a:tblPr firstRow="1" firstCol="1" bandRow="1">
                <a:tableStyleId>{5C22544A-7EE6-4342-B048-85BDC9FD1C3A}</a:tableStyleId>
              </a:tblPr>
              <a:tblGrid>
                <a:gridCol w="3200402"/>
                <a:gridCol w="761650"/>
                <a:gridCol w="647788"/>
                <a:gridCol w="647788"/>
                <a:gridCol w="647788"/>
                <a:gridCol w="647788"/>
              </a:tblGrid>
              <a:tr h="240237">
                <a:tc>
                  <a:txBody>
                    <a:bodyPr/>
                    <a:lstStyle/>
                    <a:p>
                      <a:pPr marL="0" marR="0">
                        <a:lnSpc>
                          <a:spcPct val="115000"/>
                        </a:lnSpc>
                        <a:spcBef>
                          <a:spcPts val="0"/>
                        </a:spcBef>
                        <a:spcAft>
                          <a:spcPts val="0"/>
                        </a:spcAft>
                      </a:pPr>
                      <a:r>
                        <a:rPr lang="en-US" sz="1200"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08-09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09-10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10-11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11-12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12-13</a:t>
                      </a:r>
                      <a:endParaRPr lang="en-US" sz="16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200" dirty="0">
                          <a:effectLst/>
                        </a:rPr>
                        <a:t>Number of students receiving a </a:t>
                      </a:r>
                      <a:r>
                        <a:rPr lang="en-US" sz="1200" dirty="0" smtClean="0">
                          <a:effectLst/>
                        </a:rPr>
                        <a:t>certificate:</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35</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62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44</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100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84</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51915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Transfer to 4-year College or University</a:t>
            </a:r>
            <a:endParaRPr lang="en-US" sz="3200" dirty="0"/>
          </a:p>
        </p:txBody>
      </p:sp>
      <p:sp>
        <p:nvSpPr>
          <p:cNvPr id="5" name="Content Placeholder 4"/>
          <p:cNvSpPr>
            <a:spLocks noGrp="1"/>
          </p:cNvSpPr>
          <p:nvPr>
            <p:ph idx="1"/>
          </p:nvPr>
        </p:nvSpPr>
        <p:spPr/>
        <p:txBody>
          <a:bodyPr>
            <a:normAutofit lnSpcReduction="10000"/>
          </a:bodyPr>
          <a:lstStyle/>
          <a:p>
            <a:pPr marL="82296" indent="0">
              <a:buNone/>
            </a:pPr>
            <a:r>
              <a:rPr lang="en-US" sz="2400" dirty="0" smtClean="0"/>
              <a:t>Defined as:</a:t>
            </a:r>
          </a:p>
          <a:p>
            <a:pPr marL="82296" indent="0">
              <a:buNone/>
            </a:pPr>
            <a:r>
              <a:rPr lang="en-US" sz="2400" dirty="0" smtClean="0"/>
              <a:t>Number of students who successfully transfer to a 4-year</a:t>
            </a:r>
          </a:p>
          <a:p>
            <a:pPr marL="174625" indent="0">
              <a:buNone/>
            </a:pPr>
            <a:endParaRPr lang="en-US" sz="1200" i="1" dirty="0" smtClean="0"/>
          </a:p>
          <a:p>
            <a:pPr marL="174625" indent="0">
              <a:buNone/>
            </a:pPr>
            <a:endParaRPr lang="en-US" sz="1200" i="1" dirty="0" smtClean="0"/>
          </a:p>
          <a:p>
            <a:pPr marL="174625" indent="0">
              <a:buNone/>
            </a:pPr>
            <a:endParaRPr lang="en-US" sz="1200" i="1" dirty="0" smtClean="0"/>
          </a:p>
          <a:p>
            <a:pPr marL="174625" indent="0">
              <a:buNone/>
            </a:pPr>
            <a:endParaRPr lang="en-US" sz="1200" i="1" dirty="0"/>
          </a:p>
          <a:p>
            <a:pPr marL="174625" indent="0">
              <a:buNone/>
            </a:pPr>
            <a:endParaRPr lang="en-US" sz="1200" i="1" dirty="0" smtClean="0"/>
          </a:p>
          <a:p>
            <a:pPr marL="174625" indent="0">
              <a:buNone/>
            </a:pPr>
            <a:endParaRPr lang="en-US" sz="1200" i="1" dirty="0"/>
          </a:p>
          <a:p>
            <a:pPr marL="174625" indent="0">
              <a:buNone/>
            </a:pPr>
            <a:r>
              <a:rPr lang="en-US" sz="1200" i="1" dirty="0"/>
              <a:t/>
            </a:r>
            <a:br>
              <a:rPr lang="en-US" sz="1200" i="1" dirty="0"/>
            </a:br>
            <a:r>
              <a:rPr lang="en-US" sz="1200" i="1" dirty="0"/>
              <a:t>Data Sources: CCCCO DataMart Transfer Volume (ISP, OOS); CSU Analytic Studies (CSU), CCCCO Student Services Transfer and Articulation (UC)</a:t>
            </a:r>
            <a:endParaRPr lang="en-US" sz="1200" i="1" dirty="0" smtClean="0"/>
          </a:p>
          <a:p>
            <a:pPr marL="174625" indent="0">
              <a:buNone/>
            </a:pPr>
            <a:endParaRPr lang="en-US" sz="1200" i="1" dirty="0" smtClean="0"/>
          </a:p>
          <a:p>
            <a:pPr marL="574675" indent="0">
              <a:buNone/>
              <a:tabLst>
                <a:tab pos="5486400" algn="r"/>
              </a:tabLst>
            </a:pPr>
            <a:r>
              <a:rPr lang="en-US" sz="2000" dirty="0" smtClean="0"/>
              <a:t>Five-Year </a:t>
            </a:r>
            <a:r>
              <a:rPr lang="en-US" sz="2000" dirty="0"/>
              <a:t>Mean</a:t>
            </a:r>
            <a:r>
              <a:rPr lang="en-US" sz="2000" dirty="0" smtClean="0"/>
              <a:t>:	493.2</a:t>
            </a:r>
            <a:endParaRPr lang="en-US" sz="2000" dirty="0"/>
          </a:p>
          <a:p>
            <a:pPr marL="574675" indent="0">
              <a:buNone/>
              <a:tabLst>
                <a:tab pos="5486400" algn="r"/>
              </a:tabLst>
            </a:pPr>
            <a:r>
              <a:rPr lang="en-US" sz="2000" dirty="0" smtClean="0"/>
              <a:t>less Standard </a:t>
            </a:r>
            <a:r>
              <a:rPr lang="en-US" sz="2000" dirty="0"/>
              <a:t>Deviation</a:t>
            </a:r>
            <a:r>
              <a:rPr lang="en-US" sz="2000" dirty="0" smtClean="0"/>
              <a:t>:</a:t>
            </a:r>
            <a:r>
              <a:rPr lang="en-US" sz="2000" dirty="0"/>
              <a:t>	</a:t>
            </a:r>
            <a:r>
              <a:rPr lang="en-US" sz="2000" dirty="0" smtClean="0"/>
              <a:t>- </a:t>
            </a:r>
            <a:r>
              <a:rPr lang="en-US" sz="2000" dirty="0" smtClean="0">
                <a:solidFill>
                  <a:schemeClr val="bg1"/>
                </a:solidFill>
              </a:rPr>
              <a:t>0</a:t>
            </a:r>
            <a:r>
              <a:rPr lang="en-US" sz="2000" dirty="0" smtClean="0"/>
              <a:t>67.3</a:t>
            </a:r>
            <a:endParaRPr lang="en-US" sz="2000" dirty="0"/>
          </a:p>
          <a:p>
            <a:pPr marL="574675" indent="0">
              <a:buNone/>
              <a:tabLst>
                <a:tab pos="5486400" algn="r"/>
              </a:tabLst>
            </a:pPr>
            <a:r>
              <a:rPr lang="en-US" sz="2000" b="1" dirty="0"/>
              <a:t>	</a:t>
            </a:r>
            <a:r>
              <a:rPr lang="en-US" sz="2000" dirty="0" smtClean="0"/>
              <a:t>425.9</a:t>
            </a:r>
          </a:p>
          <a:p>
            <a:pPr marL="574675" indent="0">
              <a:buNone/>
              <a:tabLst>
                <a:tab pos="5486400" algn="r"/>
              </a:tabLst>
            </a:pPr>
            <a:r>
              <a:rPr lang="en-US" sz="2000" b="1" dirty="0" smtClean="0"/>
              <a:t>Current standard: </a:t>
            </a:r>
            <a:r>
              <a:rPr lang="en-US" sz="2000" b="1" dirty="0"/>
              <a:t>	</a:t>
            </a:r>
            <a:r>
              <a:rPr lang="en-US" sz="2000" b="1" dirty="0" smtClean="0"/>
              <a:t>425</a:t>
            </a:r>
            <a:endParaRPr lang="en-US" sz="2000" dirty="0">
              <a:solidFill>
                <a:schemeClr val="bg1"/>
              </a:solidFill>
            </a:endParaRPr>
          </a:p>
          <a:p>
            <a:pPr marL="82296" indent="0">
              <a:buNone/>
            </a:pPr>
            <a:endParaRPr lang="en-US" sz="2400" dirty="0" smtClean="0"/>
          </a:p>
          <a:p>
            <a:pPr marL="82296" indent="0">
              <a:buNone/>
            </a:pPr>
            <a:endParaRPr lang="en-US" sz="2400" dirty="0"/>
          </a:p>
        </p:txBody>
      </p:sp>
      <p:cxnSp>
        <p:nvCxnSpPr>
          <p:cNvPr id="8" name="Straight Connector 7"/>
          <p:cNvCxnSpPr/>
          <p:nvPr/>
        </p:nvCxnSpPr>
        <p:spPr>
          <a:xfrm>
            <a:off x="6400800" y="5202866"/>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3754621741"/>
              </p:ext>
            </p:extLst>
          </p:nvPr>
        </p:nvGraphicFramePr>
        <p:xfrm>
          <a:off x="1676398" y="2286000"/>
          <a:ext cx="6553201" cy="1561959"/>
        </p:xfrm>
        <a:graphic>
          <a:graphicData uri="http://schemas.openxmlformats.org/drawingml/2006/table">
            <a:tbl>
              <a:tblPr firstRow="1" firstCol="1" bandRow="1">
                <a:tableStyleId>{5C22544A-7EE6-4342-B048-85BDC9FD1C3A}</a:tableStyleId>
              </a:tblPr>
              <a:tblGrid>
                <a:gridCol w="3024556"/>
                <a:gridCol w="705729"/>
                <a:gridCol w="705729"/>
                <a:gridCol w="705729"/>
                <a:gridCol w="705729"/>
                <a:gridCol w="705729"/>
              </a:tblGrid>
              <a:tr h="240237">
                <a:tc>
                  <a:txBody>
                    <a:bodyPr/>
                    <a:lstStyle/>
                    <a:p>
                      <a:pPr marL="0" marR="0">
                        <a:lnSpc>
                          <a:spcPct val="115000"/>
                        </a:lnSpc>
                        <a:spcBef>
                          <a:spcPts val="0"/>
                        </a:spcBef>
                        <a:spcAft>
                          <a:spcPts val="0"/>
                        </a:spcAft>
                      </a:pPr>
                      <a:r>
                        <a:rPr lang="en-US" sz="1200"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08-09</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09-10</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10-11</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11-12</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12-13</a:t>
                      </a:r>
                      <a:endParaRPr lang="en-US" sz="12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200" dirty="0" smtClean="0">
                          <a:effectLst/>
                        </a:rPr>
                        <a:t>In-State Private: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63</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61</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55</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73</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55</a:t>
                      </a:r>
                      <a:endParaRPr lang="en-US" sz="12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200" dirty="0" smtClean="0">
                          <a:effectLst/>
                        </a:rPr>
                        <a:t>Out of State</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141</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156</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150</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151</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rPr>
                        <a:t>132</a:t>
                      </a:r>
                      <a:endParaRPr lang="en-US" sz="12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600" dirty="0" smtClean="0">
                          <a:effectLst/>
                          <a:latin typeface="Calibri"/>
                          <a:ea typeface="Calibri"/>
                          <a:cs typeface="Times New Roman"/>
                        </a:rPr>
                        <a:t>CSU</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216</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135</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257</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272</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204</a:t>
                      </a:r>
                      <a:endParaRPr lang="en-US" sz="12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600" dirty="0" smtClean="0">
                          <a:effectLst/>
                          <a:latin typeface="Calibri"/>
                          <a:ea typeface="Calibri"/>
                          <a:cs typeface="Times New Roman"/>
                        </a:rPr>
                        <a:t>UC</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45</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55</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81</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81</a:t>
                      </a:r>
                      <a:endParaRPr lang="en-US" sz="12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83</a:t>
                      </a:r>
                      <a:endParaRPr lang="en-US" sz="1200" dirty="0">
                        <a:effectLst/>
                        <a:latin typeface="Calibri"/>
                        <a:ea typeface="Calibri"/>
                        <a:cs typeface="Times New Roman"/>
                      </a:endParaRPr>
                    </a:p>
                  </a:txBody>
                  <a:tcPr marL="68580" marR="68580" marT="0" marB="0"/>
                </a:tc>
              </a:tr>
              <a:tr h="240237">
                <a:tc>
                  <a:txBody>
                    <a:bodyPr/>
                    <a:lstStyle/>
                    <a:p>
                      <a:pPr marL="0" marR="0" algn="r">
                        <a:lnSpc>
                          <a:spcPct val="115000"/>
                        </a:lnSpc>
                        <a:spcBef>
                          <a:spcPts val="0"/>
                        </a:spcBef>
                        <a:spcAft>
                          <a:spcPts val="0"/>
                        </a:spcAft>
                      </a:pPr>
                      <a:r>
                        <a:rPr lang="en-US" sz="1600" b="1" dirty="0" smtClean="0">
                          <a:effectLst/>
                          <a:latin typeface="Calibri"/>
                          <a:ea typeface="Calibri"/>
                          <a:cs typeface="Times New Roman"/>
                        </a:rPr>
                        <a:t>TOTAL</a:t>
                      </a:r>
                      <a:endParaRPr lang="en-US" sz="16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smtClean="0">
                          <a:effectLst/>
                          <a:latin typeface="Calibri"/>
                          <a:ea typeface="Calibri"/>
                          <a:cs typeface="Times New Roman"/>
                        </a:rPr>
                        <a:t>465</a:t>
                      </a:r>
                      <a:endParaRPr lang="en-US" sz="12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smtClean="0">
                          <a:effectLst/>
                          <a:latin typeface="Calibri"/>
                          <a:ea typeface="Calibri"/>
                          <a:cs typeface="Times New Roman"/>
                        </a:rPr>
                        <a:t>407</a:t>
                      </a:r>
                      <a:endParaRPr lang="en-US" sz="12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smtClean="0">
                          <a:effectLst/>
                          <a:latin typeface="Calibri"/>
                          <a:ea typeface="Calibri"/>
                          <a:cs typeface="Times New Roman"/>
                        </a:rPr>
                        <a:t>543</a:t>
                      </a:r>
                      <a:endParaRPr lang="en-US" sz="12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smtClean="0">
                          <a:effectLst/>
                          <a:latin typeface="Calibri"/>
                          <a:ea typeface="Calibri"/>
                          <a:cs typeface="Times New Roman"/>
                        </a:rPr>
                        <a:t>577</a:t>
                      </a:r>
                      <a:endParaRPr lang="en-US" sz="12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smtClean="0">
                          <a:effectLst/>
                          <a:latin typeface="Calibri"/>
                          <a:ea typeface="Calibri"/>
                          <a:cs typeface="Times New Roman"/>
                        </a:rPr>
                        <a:t>474</a:t>
                      </a:r>
                      <a:endParaRPr lang="en-US" sz="12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634422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a:bodyPr>
          <a:lstStyle/>
          <a:p>
            <a:r>
              <a:rPr lang="en-US" sz="3200" dirty="0" smtClean="0"/>
              <a:t>Next steps</a:t>
            </a:r>
            <a:endParaRPr lang="en-US" sz="3200" dirty="0"/>
          </a:p>
        </p:txBody>
      </p:sp>
      <p:sp>
        <p:nvSpPr>
          <p:cNvPr id="3" name="Content Placeholder 2"/>
          <p:cNvSpPr>
            <a:spLocks noGrp="1"/>
          </p:cNvSpPr>
          <p:nvPr>
            <p:ph idx="1"/>
          </p:nvPr>
        </p:nvSpPr>
        <p:spPr/>
        <p:txBody>
          <a:bodyPr>
            <a:normAutofit fontScale="70000" lnSpcReduction="20000"/>
          </a:bodyPr>
          <a:lstStyle/>
          <a:p>
            <a:pPr marL="82296" indent="0">
              <a:buNone/>
            </a:pPr>
            <a:endParaRPr lang="en-US" sz="2800" b="1" dirty="0" smtClean="0"/>
          </a:p>
          <a:p>
            <a:pPr marL="595312" lvl="1" indent="-514350">
              <a:spcBef>
                <a:spcPts val="600"/>
              </a:spcBef>
              <a:buSzPct val="80000"/>
              <a:buFont typeface="Wingdings 2"/>
              <a:buAutoNum type="arabicPeriod"/>
            </a:pPr>
            <a:r>
              <a:rPr lang="en-US" sz="2800" b="1" dirty="0" smtClean="0"/>
              <a:t>Calculate current standards for remaining categories</a:t>
            </a:r>
            <a:r>
              <a:rPr lang="en-US" sz="2800" dirty="0" smtClean="0"/>
              <a:t/>
            </a:r>
            <a:br>
              <a:rPr lang="en-US" sz="2800" dirty="0" smtClean="0"/>
            </a:br>
            <a:r>
              <a:rPr lang="en-US" sz="2800" dirty="0" smtClean="0"/>
              <a:t>(</a:t>
            </a:r>
            <a:r>
              <a:rPr lang="en-US" sz="2400" dirty="0" smtClean="0"/>
              <a:t>e.g., retention, licensure pass rate, job </a:t>
            </a:r>
            <a:r>
              <a:rPr lang="en-US" sz="2400" dirty="0"/>
              <a:t>placement rates for CTE programs, </a:t>
            </a:r>
            <a:r>
              <a:rPr lang="en-US" sz="2400" dirty="0" smtClean="0"/>
              <a:t> DE success rates, etc.)</a:t>
            </a:r>
            <a:endParaRPr lang="en-US" sz="2400" dirty="0"/>
          </a:p>
          <a:p>
            <a:pPr marL="595312" indent="-514350">
              <a:buFont typeface="Wingdings 2"/>
              <a:buAutoNum type="arabicPeriod"/>
            </a:pPr>
            <a:endParaRPr lang="en-US" sz="2800" b="1" dirty="0" smtClean="0"/>
          </a:p>
          <a:p>
            <a:pPr marL="595312" indent="-514350">
              <a:buFont typeface="+mj-lt"/>
              <a:buAutoNum type="arabicPeriod" startAt="2"/>
            </a:pPr>
            <a:r>
              <a:rPr lang="en-US" sz="2800" b="1" dirty="0" smtClean="0"/>
              <a:t>Identify </a:t>
            </a:r>
            <a:r>
              <a:rPr lang="en-US" sz="2800" b="1" dirty="0"/>
              <a:t>any other internal areas for which a baseline would be </a:t>
            </a:r>
            <a:r>
              <a:rPr lang="en-US" sz="2800" b="1" dirty="0" smtClean="0"/>
              <a:t>helpful (and calculate those)</a:t>
            </a:r>
            <a:r>
              <a:rPr lang="en-US" sz="2800" dirty="0"/>
              <a:t/>
            </a:r>
            <a:br>
              <a:rPr lang="en-US" sz="2800" dirty="0"/>
            </a:br>
            <a:r>
              <a:rPr lang="en-US" sz="2400" dirty="0"/>
              <a:t>(e.g., FTES, Success rates in GE and/or CTE, % of students assessing into Basic Skills courses that complete Basic Skills courses) </a:t>
            </a:r>
          </a:p>
          <a:p>
            <a:pPr marL="595312" indent="-514350">
              <a:buAutoNum type="arabicPeriod" startAt="2"/>
            </a:pPr>
            <a:endParaRPr lang="en-US" sz="2400" dirty="0" smtClean="0"/>
          </a:p>
          <a:p>
            <a:pPr marL="595312" indent="-514350">
              <a:buFont typeface="+mj-lt"/>
              <a:buAutoNum type="arabicPeriod" startAt="2"/>
            </a:pPr>
            <a:r>
              <a:rPr lang="en-US" sz="2800" b="1" dirty="0"/>
              <a:t>Disaggregate the </a:t>
            </a:r>
            <a:r>
              <a:rPr lang="en-US" sz="2800" b="1" dirty="0" smtClean="0"/>
              <a:t>data to examine trends</a:t>
            </a:r>
            <a:endParaRPr lang="en-US" sz="2800" dirty="0" smtClean="0"/>
          </a:p>
          <a:p>
            <a:pPr marL="1141412" lvl="1" indent="-457200">
              <a:buFont typeface="+mj-lt"/>
              <a:buAutoNum type="alphaLcParenR"/>
            </a:pPr>
            <a:r>
              <a:rPr lang="en-US" sz="2400" dirty="0" smtClean="0"/>
              <a:t>By student </a:t>
            </a:r>
            <a:r>
              <a:rPr lang="en-US" sz="2400" dirty="0"/>
              <a:t>population </a:t>
            </a:r>
            <a:r>
              <a:rPr lang="en-US" sz="2400" dirty="0" smtClean="0"/>
              <a:t>group (in order to identify </a:t>
            </a:r>
            <a:r>
              <a:rPr lang="en-US" sz="2400" dirty="0"/>
              <a:t>any performance </a:t>
            </a:r>
            <a:r>
              <a:rPr lang="en-US" sz="2400" dirty="0" smtClean="0"/>
              <a:t>gaps)</a:t>
            </a:r>
          </a:p>
          <a:p>
            <a:pPr marL="1141412" lvl="1" indent="-457200">
              <a:buFont typeface="+mj-lt"/>
              <a:buAutoNum type="alphaLcParenR"/>
            </a:pPr>
            <a:r>
              <a:rPr lang="en-US" sz="2400" dirty="0" smtClean="0"/>
              <a:t>By program (to aid in Program Review)</a:t>
            </a:r>
          </a:p>
          <a:p>
            <a:pPr marL="1141412" lvl="1" indent="-457200">
              <a:buFont typeface="+mj-lt"/>
              <a:buAutoNum type="alphaLcParenR"/>
            </a:pPr>
            <a:r>
              <a:rPr lang="en-US" sz="2400" dirty="0" smtClean="0"/>
              <a:t>By instructional modality (to provide information about online learning)</a:t>
            </a:r>
          </a:p>
          <a:p>
            <a:pPr marL="595312" indent="-514350">
              <a:buFont typeface="+mj-lt"/>
              <a:buAutoNum type="alphaLcParenR"/>
            </a:pPr>
            <a:endParaRPr lang="en-US" sz="2800" dirty="0" smtClean="0"/>
          </a:p>
          <a:p>
            <a:pPr marL="82296" indent="0">
              <a:buNone/>
            </a:pPr>
            <a:endParaRPr lang="en-US" sz="2800" dirty="0" smtClean="0"/>
          </a:p>
        </p:txBody>
      </p:sp>
    </p:spTree>
    <p:extLst>
      <p:ext uri="{BB962C8B-B14F-4D97-AF65-F5344CB8AC3E}">
        <p14:creationId xmlns:p14="http://schemas.microsoft.com/office/powerpoint/2010/main" val="1639667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What are Institution-set Standards?</a:t>
            </a:r>
            <a:endParaRPr lang="en-US" sz="3200" dirty="0"/>
          </a:p>
        </p:txBody>
      </p:sp>
      <p:sp>
        <p:nvSpPr>
          <p:cNvPr id="3" name="Content Placeholder 2"/>
          <p:cNvSpPr>
            <a:spLocks noGrp="1"/>
          </p:cNvSpPr>
          <p:nvPr>
            <p:ph idx="1"/>
          </p:nvPr>
        </p:nvSpPr>
        <p:spPr>
          <a:xfrm>
            <a:off x="1435608" y="1447800"/>
            <a:ext cx="7498080" cy="5059326"/>
          </a:xfrm>
        </p:spPr>
        <p:txBody>
          <a:bodyPr>
            <a:normAutofit/>
          </a:bodyPr>
          <a:lstStyle/>
          <a:p>
            <a:endParaRPr lang="en-US" sz="2400" dirty="0" smtClean="0"/>
          </a:p>
          <a:p>
            <a:r>
              <a:rPr lang="en-US" sz="2400" dirty="0" smtClean="0"/>
              <a:t>Internal baselines </a:t>
            </a:r>
            <a:r>
              <a:rPr lang="en-US" sz="2400" dirty="0"/>
              <a:t>for student </a:t>
            </a:r>
            <a:r>
              <a:rPr lang="en-US" sz="2400" dirty="0" smtClean="0"/>
              <a:t>achievement</a:t>
            </a:r>
          </a:p>
          <a:p>
            <a:r>
              <a:rPr lang="en-US" sz="2400" dirty="0" smtClean="0"/>
              <a:t>Early indicators of areas that may need closer attention from the institution</a:t>
            </a:r>
          </a:p>
          <a:p>
            <a:r>
              <a:rPr lang="en-US" sz="2400" dirty="0" smtClean="0"/>
              <a:t>One method for determining whether we are accomplishing our mission </a:t>
            </a:r>
          </a:p>
          <a:p>
            <a:r>
              <a:rPr lang="en-US" sz="2400" dirty="0" smtClean="0"/>
              <a:t>US Department of Education requirements</a:t>
            </a:r>
            <a:endParaRPr lang="en-US" sz="2400" dirty="0"/>
          </a:p>
          <a:p>
            <a:pPr marL="82296" indent="0">
              <a:buNone/>
            </a:pPr>
            <a:endParaRPr lang="en-US" sz="2400" dirty="0"/>
          </a:p>
          <a:p>
            <a:pPr marL="82296" indent="0">
              <a:buNone/>
            </a:pPr>
            <a:endParaRPr lang="en-US" sz="2400" dirty="0"/>
          </a:p>
          <a:p>
            <a:pPr marL="82296" indent="0">
              <a:buNone/>
            </a:pPr>
            <a:endParaRPr lang="en-US" sz="2400" dirty="0" smtClean="0"/>
          </a:p>
        </p:txBody>
      </p:sp>
    </p:spTree>
    <p:extLst>
      <p:ext uri="{BB962C8B-B14F-4D97-AF65-F5344CB8AC3E}">
        <p14:creationId xmlns:p14="http://schemas.microsoft.com/office/powerpoint/2010/main" val="3455113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are the requirements for institutions? </a:t>
            </a:r>
            <a:endParaRPr lang="en-US" sz="3200" dirty="0"/>
          </a:p>
        </p:txBody>
      </p:sp>
      <p:sp>
        <p:nvSpPr>
          <p:cNvPr id="3" name="Content Placeholder 2"/>
          <p:cNvSpPr>
            <a:spLocks noGrp="1"/>
          </p:cNvSpPr>
          <p:nvPr>
            <p:ph idx="1"/>
          </p:nvPr>
        </p:nvSpPr>
        <p:spPr/>
        <p:txBody>
          <a:bodyPr/>
          <a:lstStyle/>
          <a:p>
            <a:pPr marL="82296" indent="0">
              <a:buNone/>
            </a:pPr>
            <a:endParaRPr lang="en-US" sz="2800" dirty="0" smtClean="0"/>
          </a:p>
          <a:p>
            <a:pPr marL="82296" indent="0">
              <a:buNone/>
            </a:pPr>
            <a:r>
              <a:rPr lang="en-US" sz="2800" dirty="0" smtClean="0"/>
              <a:t>US Dept. of Education requires </a:t>
            </a:r>
            <a:r>
              <a:rPr lang="en-US" sz="2800" b="1" dirty="0" smtClean="0"/>
              <a:t>institutions </a:t>
            </a:r>
            <a:r>
              <a:rPr lang="en-US" sz="2800" dirty="0" smtClean="0"/>
              <a:t>to:</a:t>
            </a:r>
          </a:p>
          <a:p>
            <a:r>
              <a:rPr lang="en-US" sz="2800" dirty="0" smtClean="0"/>
              <a:t>Set internal standards (i.e., baselines) for student achievement</a:t>
            </a:r>
          </a:p>
          <a:p>
            <a:r>
              <a:rPr lang="en-US" sz="2800" dirty="0" smtClean="0"/>
              <a:t>Assess institutional performance against these baselines</a:t>
            </a:r>
          </a:p>
          <a:p>
            <a:r>
              <a:rPr lang="en-US" sz="2800" dirty="0" smtClean="0"/>
              <a:t>Use this assessment to set goals for improvement when baselines aren’t met</a:t>
            </a:r>
          </a:p>
          <a:p>
            <a:endParaRPr lang="en-US" dirty="0" smtClean="0"/>
          </a:p>
          <a:p>
            <a:endParaRPr lang="en-US" dirty="0"/>
          </a:p>
        </p:txBody>
      </p:sp>
    </p:spTree>
    <p:extLst>
      <p:ext uri="{BB962C8B-B14F-4D97-AF65-F5344CB8AC3E}">
        <p14:creationId xmlns:p14="http://schemas.microsoft.com/office/powerpoint/2010/main" val="1969066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are the requirements for accreditors?</a:t>
            </a:r>
            <a:endParaRPr lang="en-US" sz="3200" dirty="0"/>
          </a:p>
        </p:txBody>
      </p:sp>
      <p:sp>
        <p:nvSpPr>
          <p:cNvPr id="3" name="Content Placeholder 2"/>
          <p:cNvSpPr>
            <a:spLocks noGrp="1"/>
          </p:cNvSpPr>
          <p:nvPr>
            <p:ph idx="1"/>
          </p:nvPr>
        </p:nvSpPr>
        <p:spPr/>
        <p:txBody>
          <a:bodyPr/>
          <a:lstStyle/>
          <a:p>
            <a:pPr marL="82296" indent="0">
              <a:buNone/>
            </a:pPr>
            <a:endParaRPr lang="en-US" sz="2800" dirty="0" smtClean="0"/>
          </a:p>
          <a:p>
            <a:pPr marL="82296" indent="0">
              <a:buNone/>
            </a:pPr>
            <a:r>
              <a:rPr lang="en-US" sz="2800" dirty="0"/>
              <a:t>US Dept. of Education requires </a:t>
            </a:r>
            <a:r>
              <a:rPr lang="en-US" sz="2800" b="1" dirty="0" smtClean="0"/>
              <a:t>accreditors </a:t>
            </a:r>
            <a:r>
              <a:rPr lang="en-US" sz="2800" dirty="0" smtClean="0"/>
              <a:t>to:</a:t>
            </a:r>
          </a:p>
          <a:p>
            <a:r>
              <a:rPr lang="en-US" sz="2800" dirty="0" smtClean="0"/>
              <a:t>Ensure compliance with USDE requirements</a:t>
            </a:r>
          </a:p>
          <a:p>
            <a:r>
              <a:rPr lang="en-US" sz="2800" dirty="0" smtClean="0"/>
              <a:t>Evaluate the reasonableness of the internal standards (i.e., baselines) set by an institution</a:t>
            </a:r>
          </a:p>
          <a:p>
            <a:r>
              <a:rPr lang="en-US" sz="2800" dirty="0" smtClean="0"/>
              <a:t>Evaluate the effectiveness of the institution’s use of its baselines in its planning </a:t>
            </a:r>
          </a:p>
          <a:p>
            <a:pPr marL="82296" indent="0">
              <a:buNone/>
            </a:pPr>
            <a:endParaRPr lang="en-US" dirty="0"/>
          </a:p>
        </p:txBody>
      </p:sp>
    </p:spTree>
    <p:extLst>
      <p:ext uri="{BB962C8B-B14F-4D97-AF65-F5344CB8AC3E}">
        <p14:creationId xmlns:p14="http://schemas.microsoft.com/office/powerpoint/2010/main" val="4206155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632192" cy="1143000"/>
          </a:xfrm>
        </p:spPr>
        <p:txBody>
          <a:bodyPr>
            <a:normAutofit/>
          </a:bodyPr>
          <a:lstStyle/>
          <a:p>
            <a:r>
              <a:rPr lang="en-US" sz="3200" dirty="0" smtClean="0"/>
              <a:t>What data must be included? </a:t>
            </a:r>
            <a:endParaRPr lang="en-US" dirty="0"/>
          </a:p>
        </p:txBody>
      </p:sp>
      <p:sp>
        <p:nvSpPr>
          <p:cNvPr id="3" name="Content Placeholder 2"/>
          <p:cNvSpPr>
            <a:spLocks noGrp="1"/>
          </p:cNvSpPr>
          <p:nvPr>
            <p:ph idx="1"/>
          </p:nvPr>
        </p:nvSpPr>
        <p:spPr/>
        <p:txBody>
          <a:bodyPr>
            <a:normAutofit/>
          </a:bodyPr>
          <a:lstStyle/>
          <a:p>
            <a:pPr marL="82296" indent="0">
              <a:buNone/>
            </a:pPr>
            <a:endParaRPr lang="en-US" sz="2800" dirty="0" smtClean="0"/>
          </a:p>
          <a:p>
            <a:pPr marL="82296" indent="0">
              <a:buNone/>
            </a:pPr>
            <a:r>
              <a:rPr lang="en-US" sz="2800" dirty="0" smtClean="0"/>
              <a:t>Institutions </a:t>
            </a:r>
            <a:r>
              <a:rPr lang="en-US" sz="2800" b="1" i="1" dirty="0" smtClean="0"/>
              <a:t>must</a:t>
            </a:r>
            <a:r>
              <a:rPr lang="en-US" sz="2800" dirty="0" smtClean="0"/>
              <a:t> set baselines for:</a:t>
            </a:r>
          </a:p>
          <a:p>
            <a:r>
              <a:rPr lang="en-US" sz="2800" dirty="0" smtClean="0"/>
              <a:t>Course completion rate</a:t>
            </a:r>
          </a:p>
          <a:p>
            <a:r>
              <a:rPr lang="en-US" sz="2800" dirty="0" smtClean="0"/>
              <a:t>Degree awards</a:t>
            </a:r>
          </a:p>
          <a:p>
            <a:r>
              <a:rPr lang="en-US" sz="2800" dirty="0" smtClean="0"/>
              <a:t>Certificate awards</a:t>
            </a:r>
          </a:p>
          <a:p>
            <a:r>
              <a:rPr lang="en-US" sz="2800" dirty="0" smtClean="0"/>
              <a:t>Transfers</a:t>
            </a:r>
          </a:p>
          <a:p>
            <a:r>
              <a:rPr lang="en-US" sz="2800" dirty="0" smtClean="0"/>
              <a:t>Licensure pass rates (if applicable)</a:t>
            </a:r>
          </a:p>
          <a:p>
            <a:pPr marL="82296" indent="0">
              <a:buNone/>
            </a:pPr>
            <a:endParaRPr lang="en-US" sz="2800" dirty="0" smtClean="0"/>
          </a:p>
          <a:p>
            <a:pPr marL="82296" indent="0">
              <a:buNone/>
            </a:pPr>
            <a:endParaRPr lang="en-US" sz="2800" dirty="0" smtClean="0"/>
          </a:p>
          <a:p>
            <a:pPr marL="82296" indent="0">
              <a:buNone/>
            </a:pPr>
            <a:endParaRPr lang="en-US" sz="2800" dirty="0" smtClean="0"/>
          </a:p>
          <a:p>
            <a:endParaRPr lang="en-US" dirty="0"/>
          </a:p>
        </p:txBody>
      </p:sp>
    </p:spTree>
    <p:extLst>
      <p:ext uri="{BB962C8B-B14F-4D97-AF65-F5344CB8AC3E}">
        <p14:creationId xmlns:p14="http://schemas.microsoft.com/office/powerpoint/2010/main" val="1641881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632192" cy="1143000"/>
          </a:xfrm>
        </p:spPr>
        <p:txBody>
          <a:bodyPr>
            <a:normAutofit/>
          </a:bodyPr>
          <a:lstStyle/>
          <a:p>
            <a:r>
              <a:rPr lang="en-US" sz="3200" dirty="0" smtClean="0"/>
              <a:t>What other data should be considered? </a:t>
            </a:r>
            <a:endParaRPr lang="en-US" dirty="0"/>
          </a:p>
        </p:txBody>
      </p:sp>
      <p:sp>
        <p:nvSpPr>
          <p:cNvPr id="3" name="Content Placeholder 2"/>
          <p:cNvSpPr>
            <a:spLocks noGrp="1"/>
          </p:cNvSpPr>
          <p:nvPr>
            <p:ph idx="1"/>
          </p:nvPr>
        </p:nvSpPr>
        <p:spPr/>
        <p:txBody>
          <a:bodyPr>
            <a:normAutofit/>
          </a:bodyPr>
          <a:lstStyle/>
          <a:p>
            <a:pPr marL="82296" indent="0">
              <a:buNone/>
            </a:pPr>
            <a:endParaRPr lang="en-US" sz="2800" dirty="0" smtClean="0"/>
          </a:p>
          <a:p>
            <a:pPr marL="82296" indent="0">
              <a:buNone/>
            </a:pPr>
            <a:r>
              <a:rPr lang="en-US" sz="2800" dirty="0" smtClean="0"/>
              <a:t>Institutions </a:t>
            </a:r>
            <a:r>
              <a:rPr lang="en-US" sz="2800" b="1" i="1" dirty="0" smtClean="0"/>
              <a:t>should also </a:t>
            </a:r>
            <a:r>
              <a:rPr lang="en-US" sz="2800" dirty="0" smtClean="0"/>
              <a:t>set baselines for: </a:t>
            </a:r>
          </a:p>
          <a:p>
            <a:r>
              <a:rPr lang="en-US" sz="2800" dirty="0" smtClean="0"/>
              <a:t>Other areas of student achievement relevant to institutional mission</a:t>
            </a:r>
            <a:br>
              <a:rPr lang="en-US" sz="2800" dirty="0" smtClean="0"/>
            </a:br>
            <a:r>
              <a:rPr lang="en-US" sz="2800" dirty="0" smtClean="0"/>
              <a:t/>
            </a:r>
            <a:br>
              <a:rPr lang="en-US" sz="2800" dirty="0" smtClean="0"/>
            </a:br>
            <a:r>
              <a:rPr lang="en-US" sz="2800" dirty="0" smtClean="0"/>
              <a:t>For example:</a:t>
            </a:r>
          </a:p>
          <a:p>
            <a:pPr lvl="1"/>
            <a:r>
              <a:rPr lang="en-US" sz="2400" dirty="0" smtClean="0"/>
              <a:t>Job placement rates for CTE programs, if applicable</a:t>
            </a:r>
          </a:p>
          <a:p>
            <a:pPr lvl="1"/>
            <a:r>
              <a:rPr lang="en-US" sz="2400" dirty="0" smtClean="0"/>
              <a:t>Retention (i.e., Fall to Fall persistence)</a:t>
            </a:r>
          </a:p>
          <a:p>
            <a:pPr lvl="1"/>
            <a:r>
              <a:rPr lang="en-US" sz="2400" dirty="0" smtClean="0"/>
              <a:t>DE success rates, if applicable</a:t>
            </a:r>
          </a:p>
          <a:p>
            <a:pPr marL="402336" lvl="1" indent="0">
              <a:buNone/>
            </a:pPr>
            <a:r>
              <a:rPr lang="en-US" sz="2400" dirty="0" smtClean="0"/>
              <a:t> </a:t>
            </a:r>
            <a:endParaRPr lang="en-US" sz="2400" dirty="0"/>
          </a:p>
          <a:p>
            <a:pPr marL="82296" indent="0">
              <a:buNone/>
            </a:pPr>
            <a:endParaRPr lang="en-US" sz="2800" dirty="0" smtClean="0"/>
          </a:p>
          <a:p>
            <a:pPr marL="82296" indent="0">
              <a:buNone/>
            </a:pPr>
            <a:endParaRPr lang="en-US" sz="2800" dirty="0" smtClean="0"/>
          </a:p>
          <a:p>
            <a:endParaRPr lang="en-US" dirty="0"/>
          </a:p>
        </p:txBody>
      </p:sp>
    </p:spTree>
    <p:extLst>
      <p:ext uri="{BB962C8B-B14F-4D97-AF65-F5344CB8AC3E}">
        <p14:creationId xmlns:p14="http://schemas.microsoft.com/office/powerpoint/2010/main" val="2357178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Principles for setting our baselines</a:t>
            </a:r>
            <a:endParaRPr lang="en-US" sz="3200" dirty="0"/>
          </a:p>
        </p:txBody>
      </p:sp>
      <p:sp>
        <p:nvSpPr>
          <p:cNvPr id="3" name="Content Placeholder 2"/>
          <p:cNvSpPr>
            <a:spLocks noGrp="1"/>
          </p:cNvSpPr>
          <p:nvPr>
            <p:ph idx="1"/>
          </p:nvPr>
        </p:nvSpPr>
        <p:spPr/>
        <p:txBody>
          <a:bodyPr>
            <a:normAutofit/>
          </a:bodyPr>
          <a:lstStyle/>
          <a:p>
            <a:pPr marL="82296" indent="0">
              <a:buNone/>
            </a:pPr>
            <a:endParaRPr lang="en-US" sz="2800" dirty="0" smtClean="0"/>
          </a:p>
          <a:p>
            <a:pPr marL="82296" indent="0">
              <a:buNone/>
            </a:pPr>
            <a:r>
              <a:rPr lang="en-US" sz="2800" dirty="0" smtClean="0"/>
              <a:t>Institution-set standards should be:</a:t>
            </a:r>
          </a:p>
          <a:p>
            <a:pPr marL="82296" indent="0">
              <a:buNone/>
            </a:pPr>
            <a:endParaRPr lang="en-US" sz="2800" dirty="0" smtClean="0"/>
          </a:p>
          <a:p>
            <a:r>
              <a:rPr lang="en-US" sz="2800" dirty="0" smtClean="0"/>
              <a:t>Baselines, not aspirational goals</a:t>
            </a:r>
          </a:p>
          <a:p>
            <a:r>
              <a:rPr lang="en-US" sz="2800" dirty="0" smtClean="0"/>
              <a:t>Reasonable and reflective of our “normal” range</a:t>
            </a:r>
          </a:p>
          <a:p>
            <a:r>
              <a:rPr lang="en-US" sz="2800" dirty="0" smtClean="0"/>
              <a:t>Flexible enough to account for any unforeseen circumstances</a:t>
            </a:r>
          </a:p>
          <a:p>
            <a:r>
              <a:rPr lang="en-US" sz="2800" dirty="0" smtClean="0"/>
              <a:t>Easy to calculate and understand </a:t>
            </a:r>
            <a:endParaRPr lang="en-US" sz="2800" dirty="0"/>
          </a:p>
        </p:txBody>
      </p:sp>
    </p:spTree>
    <p:extLst>
      <p:ext uri="{BB962C8B-B14F-4D97-AF65-F5344CB8AC3E}">
        <p14:creationId xmlns:p14="http://schemas.microsoft.com/office/powerpoint/2010/main" val="2661396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Methodology for setting our baselines</a:t>
            </a:r>
            <a:endParaRPr lang="en-US" sz="3200" dirty="0"/>
          </a:p>
        </p:txBody>
      </p:sp>
      <p:sp>
        <p:nvSpPr>
          <p:cNvPr id="5" name="Content Placeholder 4"/>
          <p:cNvSpPr>
            <a:spLocks noGrp="1"/>
          </p:cNvSpPr>
          <p:nvPr>
            <p:ph idx="1"/>
          </p:nvPr>
        </p:nvSpPr>
        <p:spPr/>
        <p:txBody>
          <a:bodyPr/>
          <a:lstStyle/>
          <a:p>
            <a:pPr marL="82296" indent="0">
              <a:buNone/>
            </a:pPr>
            <a:endParaRPr lang="en-US" sz="2800" dirty="0" smtClean="0"/>
          </a:p>
          <a:p>
            <a:pPr marL="82296" indent="0">
              <a:buNone/>
            </a:pPr>
            <a:r>
              <a:rPr lang="en-US" sz="2800" dirty="0" smtClean="0"/>
              <a:t>In Spring 2014, we decided to:</a:t>
            </a:r>
          </a:p>
          <a:p>
            <a:pPr marL="82296" indent="0">
              <a:buNone/>
            </a:pPr>
            <a:endParaRPr lang="en-US" sz="2800" dirty="0" smtClean="0"/>
          </a:p>
          <a:p>
            <a:r>
              <a:rPr lang="en-US" sz="2800" dirty="0" smtClean="0"/>
              <a:t>Start with a five-year average for each metric</a:t>
            </a:r>
          </a:p>
          <a:p>
            <a:r>
              <a:rPr lang="en-US" sz="2800" dirty="0" smtClean="0"/>
              <a:t>Look at the variability around the average to find the “range of normal” (i.e., the standard deviation) for the five-year span</a:t>
            </a:r>
          </a:p>
          <a:p>
            <a:r>
              <a:rPr lang="en-US" sz="2800" dirty="0" smtClean="0"/>
              <a:t>Set the standard at the lower edge of the range</a:t>
            </a:r>
          </a:p>
          <a:p>
            <a:endParaRPr lang="en-US" dirty="0" smtClean="0"/>
          </a:p>
          <a:p>
            <a:endParaRPr lang="en-US" dirty="0" smtClean="0"/>
          </a:p>
          <a:p>
            <a:endParaRPr lang="en-US" dirty="0"/>
          </a:p>
        </p:txBody>
      </p:sp>
    </p:spTree>
    <p:extLst>
      <p:ext uri="{BB962C8B-B14F-4D97-AF65-F5344CB8AC3E}">
        <p14:creationId xmlns:p14="http://schemas.microsoft.com/office/powerpoint/2010/main" val="3380582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143000"/>
          </a:xfrm>
        </p:spPr>
        <p:txBody>
          <a:bodyPr>
            <a:normAutofit/>
          </a:bodyPr>
          <a:lstStyle/>
          <a:p>
            <a:r>
              <a:rPr lang="en-US" sz="3200" dirty="0" smtClean="0"/>
              <a:t>Example: setting a baseline for dog height</a:t>
            </a:r>
            <a:endParaRPr lang="en-US" sz="3200" dirty="0"/>
          </a:p>
        </p:txBody>
      </p:sp>
      <p:sp>
        <p:nvSpPr>
          <p:cNvPr id="3" name="Content Placeholder 2"/>
          <p:cNvSpPr>
            <a:spLocks noGrp="1"/>
          </p:cNvSpPr>
          <p:nvPr>
            <p:ph idx="1"/>
          </p:nvPr>
        </p:nvSpPr>
        <p:spPr/>
        <p:txBody>
          <a:bodyPr>
            <a:normAutofit/>
          </a:bodyPr>
          <a:lstStyle/>
          <a:p>
            <a:endParaRPr lang="en-US" dirty="0" smtClean="0"/>
          </a:p>
          <a:p>
            <a:endParaRPr lang="en-US" dirty="0"/>
          </a:p>
          <a:p>
            <a:endParaRPr lang="en-US" dirty="0" smtClean="0"/>
          </a:p>
          <a:p>
            <a:endParaRPr lang="en-US" dirty="0"/>
          </a:p>
          <a:p>
            <a:endParaRPr lang="en-US" sz="2800" dirty="0" smtClean="0"/>
          </a:p>
          <a:p>
            <a:r>
              <a:rPr lang="en-US" sz="2800" dirty="0" smtClean="0"/>
              <a:t>Green line =  Average height of our five dogs</a:t>
            </a:r>
          </a:p>
          <a:p>
            <a:r>
              <a:rPr lang="en-US" sz="2800" dirty="0" smtClean="0"/>
              <a:t>Purple area = standard deviation from the average </a:t>
            </a:r>
          </a:p>
          <a:p>
            <a:r>
              <a:rPr lang="en-US" sz="2800" dirty="0" smtClean="0"/>
              <a:t>Baseline for dog height = lower blue line</a:t>
            </a:r>
          </a:p>
          <a:p>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7830" y="1371600"/>
            <a:ext cx="7959970" cy="2667000"/>
          </a:xfrm>
          <a:prstGeom prst="rect">
            <a:avLst/>
          </a:prstGeom>
        </p:spPr>
      </p:pic>
    </p:spTree>
    <p:extLst>
      <p:ext uri="{BB962C8B-B14F-4D97-AF65-F5344CB8AC3E}">
        <p14:creationId xmlns:p14="http://schemas.microsoft.com/office/powerpoint/2010/main" val="1741282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1597</TotalTime>
  <Words>835</Words>
  <Application>Microsoft Office PowerPoint</Application>
  <PresentationFormat>On-screen Show (4:3)</PresentationFormat>
  <Paragraphs>295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Student Achievement Data</vt:lpstr>
      <vt:lpstr>What are Institution-set Standards?</vt:lpstr>
      <vt:lpstr>What are the requirements for institutions? </vt:lpstr>
      <vt:lpstr>What are the requirements for accreditors?</vt:lpstr>
      <vt:lpstr>What data must be included? </vt:lpstr>
      <vt:lpstr>What other data should be considered? </vt:lpstr>
      <vt:lpstr>Principles for setting our baselines</vt:lpstr>
      <vt:lpstr>Methodology for setting our baselines</vt:lpstr>
      <vt:lpstr>Example: setting a baseline for dog height</vt:lpstr>
      <vt:lpstr>Today we’ll look at:</vt:lpstr>
      <vt:lpstr>Course Completion Rate</vt:lpstr>
      <vt:lpstr>Degree Completion, Part 1</vt:lpstr>
      <vt:lpstr>Degree Completion, Part 2 </vt:lpstr>
      <vt:lpstr>Certificate Completion, Part 1 </vt:lpstr>
      <vt:lpstr>Certificate Completion, Part 2</vt:lpstr>
      <vt:lpstr>Transfer to 4-year College or University</vt:lpstr>
      <vt:lpstr>Next steps</vt:lpstr>
    </vt:vector>
  </TitlesOfParts>
  <Company>Monterey Peninsula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Webb</dc:creator>
  <cp:lastModifiedBy>Catherine Webb</cp:lastModifiedBy>
  <cp:revision>83</cp:revision>
  <cp:lastPrinted>2014-03-19T19:40:50Z</cp:lastPrinted>
  <dcterms:created xsi:type="dcterms:W3CDTF">2014-03-17T00:16:17Z</dcterms:created>
  <dcterms:modified xsi:type="dcterms:W3CDTF">2014-09-23T23:15:51Z</dcterms:modified>
</cp:coreProperties>
</file>