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6"/>
  </p:handoutMasterIdLst>
  <p:sldIdLst>
    <p:sldId id="256" r:id="rId2"/>
    <p:sldId id="266" r:id="rId3"/>
    <p:sldId id="263" r:id="rId4"/>
    <p:sldId id="265" r:id="rId5"/>
    <p:sldId id="269" r:id="rId6"/>
    <p:sldId id="270" r:id="rId7"/>
    <p:sldId id="272" r:id="rId8"/>
    <p:sldId id="257" r:id="rId9"/>
    <p:sldId id="258" r:id="rId10"/>
    <p:sldId id="260" r:id="rId11"/>
    <p:sldId id="261" r:id="rId12"/>
    <p:sldId id="267" r:id="rId13"/>
    <p:sldId id="268" r:id="rId14"/>
    <p:sldId id="271"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660"/>
  </p:normalViewPr>
  <p:slideViewPr>
    <p:cSldViewPr>
      <p:cViewPr varScale="1">
        <p:scale>
          <a:sx n="53" d="100"/>
          <a:sy n="53" d="100"/>
        </p:scale>
        <p:origin x="-948" y="-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08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97A0508-53EE-4592-AB07-1BDC38B0295A}" type="datetimeFigureOut">
              <a:rPr lang="en-US" smtClean="0"/>
              <a:t>10/20/2011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AAC224A-E138-431B-B4F3-84C3066214BD}" type="slidenum">
              <a:rPr lang="en-US" smtClean="0"/>
              <a:t>‹#›</a:t>
            </a:fld>
            <a:endParaRPr lang="en-US" dirty="0"/>
          </a:p>
        </p:txBody>
      </p:sp>
    </p:spTree>
    <p:extLst>
      <p:ext uri="{BB962C8B-B14F-4D97-AF65-F5344CB8AC3E}">
        <p14:creationId xmlns:p14="http://schemas.microsoft.com/office/powerpoint/2010/main" val="2887660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F48EC9E-EE87-434A-B733-6128A0161BBB}"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F48EC9E-EE87-434A-B733-6128A0161BB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7B35CF-55E8-4BC9-B138-A87E249633F9}" type="datetimeFigureOut">
              <a:rPr lang="en-US" smtClean="0"/>
              <a:t>10/20/2011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48EC9E-EE87-434A-B733-6128A0161BBB}"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7B35CF-55E8-4BC9-B138-A87E249633F9}" type="datetimeFigureOut">
              <a:rPr lang="en-US" smtClean="0"/>
              <a:t>10/20/2011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F48EC9E-EE87-434A-B733-6128A0161BB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ww.sciencedaily.com/releases/2011/01/110117142512.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EOC Debriefing</a:t>
            </a:r>
            <a:endParaRPr lang="en-US" dirty="0"/>
          </a:p>
        </p:txBody>
      </p:sp>
      <p:sp>
        <p:nvSpPr>
          <p:cNvPr id="3" name="Subtitle 2"/>
          <p:cNvSpPr>
            <a:spLocks noGrp="1"/>
          </p:cNvSpPr>
          <p:nvPr>
            <p:ph type="subTitle" idx="1"/>
          </p:nvPr>
        </p:nvSpPr>
        <p:spPr>
          <a:xfrm>
            <a:off x="1371600" y="3331698"/>
            <a:ext cx="6400800" cy="2383302"/>
          </a:xfrm>
        </p:spPr>
        <p:txBody>
          <a:bodyPr>
            <a:normAutofit fontScale="77500" lnSpcReduction="20000"/>
          </a:bodyPr>
          <a:lstStyle/>
          <a:p>
            <a:r>
              <a:rPr lang="en-US" b="1" dirty="0" smtClean="0">
                <a:solidFill>
                  <a:schemeClr val="accent1">
                    <a:lumMod val="60000"/>
                    <a:lumOff val="40000"/>
                  </a:schemeClr>
                </a:solidFill>
              </a:rPr>
              <a:t>Power Outage</a:t>
            </a:r>
          </a:p>
          <a:p>
            <a:r>
              <a:rPr lang="en-US" b="1" dirty="0" smtClean="0">
                <a:solidFill>
                  <a:schemeClr val="accent1">
                    <a:lumMod val="60000"/>
                    <a:lumOff val="40000"/>
                  </a:schemeClr>
                </a:solidFill>
              </a:rPr>
              <a:t>October 5</a:t>
            </a:r>
            <a:r>
              <a:rPr lang="en-US" b="1" baseline="30000" dirty="0" smtClean="0">
                <a:solidFill>
                  <a:schemeClr val="accent1">
                    <a:lumMod val="60000"/>
                    <a:lumOff val="40000"/>
                  </a:schemeClr>
                </a:solidFill>
              </a:rPr>
              <a:t>th</a:t>
            </a:r>
            <a:r>
              <a:rPr lang="en-US" b="1" dirty="0" smtClean="0">
                <a:solidFill>
                  <a:schemeClr val="accent1">
                    <a:lumMod val="60000"/>
                    <a:lumOff val="40000"/>
                  </a:schemeClr>
                </a:solidFill>
              </a:rPr>
              <a:t>, 2011</a:t>
            </a:r>
          </a:p>
          <a:p>
            <a:r>
              <a:rPr lang="en-US" b="1" dirty="0" smtClean="0">
                <a:solidFill>
                  <a:schemeClr val="accent1">
                    <a:lumMod val="60000"/>
                    <a:lumOff val="40000"/>
                  </a:schemeClr>
                </a:solidFill>
              </a:rPr>
              <a:t>10:10AM </a:t>
            </a:r>
            <a:endParaRPr lang="en-US" b="1" dirty="0" smtClean="0">
              <a:solidFill>
                <a:schemeClr val="accent1">
                  <a:lumMod val="60000"/>
                  <a:lumOff val="40000"/>
                </a:schemeClr>
              </a:solidFill>
            </a:endParaRPr>
          </a:p>
          <a:p>
            <a:endParaRPr lang="en-US" b="1" dirty="0">
              <a:solidFill>
                <a:schemeClr val="accent1">
                  <a:lumMod val="60000"/>
                  <a:lumOff val="40000"/>
                </a:schemeClr>
              </a:solidFill>
            </a:endParaRPr>
          </a:p>
          <a:p>
            <a:r>
              <a:rPr lang="en-US" b="1" dirty="0" smtClean="0">
                <a:solidFill>
                  <a:schemeClr val="accent1">
                    <a:lumMod val="60000"/>
                    <a:lumOff val="40000"/>
                  </a:schemeClr>
                </a:solidFill>
              </a:rPr>
              <a:t>Emergency Preparedness Training of 10/20/11 , in observance of the  California Shakeout.</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2426173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Homeland Security</a:t>
            </a:r>
            <a:br>
              <a:rPr lang="en-US" dirty="0" smtClean="0"/>
            </a:br>
            <a:r>
              <a:rPr lang="en-US" dirty="0" smtClean="0"/>
              <a:t>Risk Assessment</a:t>
            </a:r>
            <a:br>
              <a:rPr lang="en-US" dirty="0" smtClean="0"/>
            </a:br>
            <a:r>
              <a:rPr lang="en-US" dirty="0" smtClean="0"/>
              <a:t>Update</a:t>
            </a:r>
            <a:endParaRPr lang="en-US" dirty="0"/>
          </a:p>
        </p:txBody>
      </p:sp>
      <p:sp>
        <p:nvSpPr>
          <p:cNvPr id="3" name="Subtitle 2"/>
          <p:cNvSpPr>
            <a:spLocks noGrp="1"/>
          </p:cNvSpPr>
          <p:nvPr>
            <p:ph type="subTitle" idx="1"/>
          </p:nvPr>
        </p:nvSpPr>
        <p:spPr>
          <a:xfrm>
            <a:off x="1371600" y="3331698"/>
            <a:ext cx="6400800" cy="3450102"/>
          </a:xfrm>
        </p:spPr>
        <p:txBody>
          <a:bodyPr>
            <a:normAutofit lnSpcReduction="10000"/>
          </a:bodyPr>
          <a:lstStyle/>
          <a:p>
            <a:pPr algn="l"/>
            <a:r>
              <a:rPr lang="en-US" dirty="0" smtClean="0">
                <a:solidFill>
                  <a:schemeClr val="accent1">
                    <a:lumMod val="60000"/>
                    <a:lumOff val="40000"/>
                  </a:schemeClr>
                </a:solidFill>
              </a:rPr>
              <a:t>Extreme Weather was added to the risk assessment preparedness list in 2010.</a:t>
            </a:r>
          </a:p>
          <a:p>
            <a:pPr marL="457200" indent="-457200" algn="l">
              <a:buFont typeface="Wingdings" pitchFamily="2" charset="2"/>
              <a:buChar char="q"/>
            </a:pPr>
            <a:r>
              <a:rPr lang="en-US" dirty="0" smtClean="0">
                <a:solidFill>
                  <a:schemeClr val="accent1">
                    <a:lumMod val="60000"/>
                    <a:lumOff val="40000"/>
                  </a:schemeClr>
                </a:solidFill>
              </a:rPr>
              <a:t>Floods</a:t>
            </a:r>
          </a:p>
          <a:p>
            <a:pPr marL="457200" indent="-457200" algn="l">
              <a:buFont typeface="Wingdings" pitchFamily="2" charset="2"/>
              <a:buChar char="q"/>
            </a:pPr>
            <a:r>
              <a:rPr lang="en-US" dirty="0" smtClean="0">
                <a:solidFill>
                  <a:schemeClr val="accent1">
                    <a:lumMod val="60000"/>
                    <a:lumOff val="40000"/>
                  </a:schemeClr>
                </a:solidFill>
              </a:rPr>
              <a:t>Tornados</a:t>
            </a:r>
          </a:p>
          <a:p>
            <a:pPr marL="457200" indent="-457200" algn="l">
              <a:buFont typeface="Wingdings" pitchFamily="2" charset="2"/>
              <a:buChar char="q"/>
            </a:pPr>
            <a:r>
              <a:rPr lang="en-US" dirty="0" smtClean="0">
                <a:solidFill>
                  <a:schemeClr val="accent1">
                    <a:lumMod val="60000"/>
                    <a:lumOff val="40000"/>
                  </a:schemeClr>
                </a:solidFill>
              </a:rPr>
              <a:t>Hurricanes</a:t>
            </a:r>
          </a:p>
          <a:p>
            <a:pPr marL="457200" indent="-457200" algn="l">
              <a:buFont typeface="Wingdings" pitchFamily="2" charset="2"/>
              <a:buChar char="q"/>
            </a:pPr>
            <a:r>
              <a:rPr lang="en-US" dirty="0" smtClean="0">
                <a:solidFill>
                  <a:schemeClr val="accent1">
                    <a:lumMod val="60000"/>
                    <a:lumOff val="40000"/>
                  </a:schemeClr>
                </a:solidFill>
              </a:rPr>
              <a:t>Earthquakes</a:t>
            </a:r>
          </a:p>
          <a:p>
            <a:pPr marL="457200" indent="-457200" algn="l">
              <a:buFont typeface="Wingdings" pitchFamily="2" charset="2"/>
              <a:buChar char="q"/>
            </a:pPr>
            <a:r>
              <a:rPr lang="en-US" b="1" dirty="0" smtClean="0">
                <a:solidFill>
                  <a:schemeClr val="accent1">
                    <a:lumMod val="60000"/>
                    <a:lumOff val="40000"/>
                  </a:schemeClr>
                </a:solidFill>
              </a:rPr>
              <a:t>ARkStorms</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1823774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ARkStorm</a:t>
            </a:r>
            <a:endParaRPr lang="en-US" dirty="0"/>
          </a:p>
        </p:txBody>
      </p:sp>
      <p:sp>
        <p:nvSpPr>
          <p:cNvPr id="3" name="Content Placeholder 2"/>
          <p:cNvSpPr>
            <a:spLocks noGrp="1"/>
          </p:cNvSpPr>
          <p:nvPr>
            <p:ph idx="1"/>
          </p:nvPr>
        </p:nvSpPr>
        <p:spPr/>
        <p:txBody>
          <a:bodyPr/>
          <a:lstStyle/>
          <a:p>
            <a:pPr marL="137160" indent="0">
              <a:buNone/>
            </a:pPr>
            <a:r>
              <a:rPr lang="en-US" dirty="0">
                <a:solidFill>
                  <a:schemeClr val="accent1">
                    <a:lumMod val="60000"/>
                    <a:lumOff val="40000"/>
                  </a:schemeClr>
                </a:solidFill>
              </a:rPr>
              <a:t>The U.S. Geological Survey, Multi Hazards Demonstration Project (MHDP) uses hazards science to improve resiliency of communities to natural disasters including earthquakes, tsunamis, wildfires, landslides, floods and coastal erosion</a:t>
            </a:r>
            <a:r>
              <a:rPr lang="en-US" dirty="0" smtClean="0">
                <a:solidFill>
                  <a:schemeClr val="accent1">
                    <a:lumMod val="60000"/>
                    <a:lumOff val="40000"/>
                  </a:schemeClr>
                </a:solidFill>
              </a:rPr>
              <a:t>.</a:t>
            </a:r>
          </a:p>
          <a:p>
            <a:pPr marL="137160" indent="0">
              <a:buNone/>
            </a:pPr>
            <a:endParaRPr lang="en-US" dirty="0">
              <a:solidFill>
                <a:schemeClr val="accent1">
                  <a:lumMod val="60000"/>
                  <a:lumOff val="40000"/>
                </a:schemeClr>
              </a:solidFill>
            </a:endParaRPr>
          </a:p>
          <a:p>
            <a:r>
              <a:rPr lang="en-US" dirty="0" smtClean="0">
                <a:solidFill>
                  <a:schemeClr val="accent1">
                    <a:lumMod val="60000"/>
                    <a:lumOff val="40000"/>
                  </a:schemeClr>
                </a:solidFill>
              </a:rPr>
              <a:t>California Shake Out</a:t>
            </a:r>
          </a:p>
          <a:p>
            <a:r>
              <a:rPr lang="en-US" dirty="0" smtClean="0">
                <a:solidFill>
                  <a:schemeClr val="accent1">
                    <a:lumMod val="60000"/>
                    <a:lumOff val="40000"/>
                  </a:schemeClr>
                </a:solidFill>
                <a:hlinkClick r:id="rId2"/>
              </a:rPr>
              <a:t>ARkStorm</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720490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a:t>
            </a:r>
            <a:endParaRPr lang="en-US" dirty="0"/>
          </a:p>
        </p:txBody>
      </p:sp>
      <p:sp>
        <p:nvSpPr>
          <p:cNvPr id="3" name="Content Placeholder 2"/>
          <p:cNvSpPr>
            <a:spLocks noGrp="1"/>
          </p:cNvSpPr>
          <p:nvPr>
            <p:ph idx="1"/>
          </p:nvPr>
        </p:nvSpPr>
        <p:spPr>
          <a:xfrm>
            <a:off x="457200" y="1600200"/>
            <a:ext cx="8229600" cy="3276600"/>
          </a:xfrm>
        </p:spPr>
        <p:txBody>
          <a:bodyPr/>
          <a:lstStyle/>
          <a:p>
            <a:r>
              <a:rPr lang="en-US" dirty="0" smtClean="0"/>
              <a:t>Emergency Generator</a:t>
            </a:r>
          </a:p>
          <a:p>
            <a:r>
              <a:rPr lang="en-US" dirty="0" smtClean="0"/>
              <a:t>Emergency Lights </a:t>
            </a:r>
          </a:p>
          <a:p>
            <a:r>
              <a:rPr lang="en-US" dirty="0" smtClean="0"/>
              <a:t>Flashlights</a:t>
            </a:r>
          </a:p>
          <a:p>
            <a:r>
              <a:rPr lang="en-US" dirty="0" smtClean="0"/>
              <a:t>Cell Phones</a:t>
            </a:r>
          </a:p>
          <a:p>
            <a:r>
              <a:rPr lang="en-US" dirty="0" smtClean="0"/>
              <a:t>PG&amp;E contact phone numbers</a:t>
            </a:r>
            <a:endParaRPr lang="en-US" dirty="0"/>
          </a:p>
        </p:txBody>
      </p:sp>
    </p:spTree>
    <p:extLst>
      <p:ext uri="{BB962C8B-B14F-4D97-AF65-F5344CB8AC3E}">
        <p14:creationId xmlns:p14="http://schemas.microsoft.com/office/powerpoint/2010/main" val="206323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Preparedness</a:t>
            </a:r>
            <a:endParaRPr lang="en-US" dirty="0"/>
          </a:p>
        </p:txBody>
      </p:sp>
      <p:sp>
        <p:nvSpPr>
          <p:cNvPr id="3" name="Content Placeholder 2"/>
          <p:cNvSpPr>
            <a:spLocks noGrp="1"/>
          </p:cNvSpPr>
          <p:nvPr>
            <p:ph idx="1"/>
          </p:nvPr>
        </p:nvSpPr>
        <p:spPr>
          <a:xfrm>
            <a:off x="457200" y="1600200"/>
            <a:ext cx="8229600" cy="2438400"/>
          </a:xfrm>
        </p:spPr>
        <p:txBody>
          <a:bodyPr/>
          <a:lstStyle/>
          <a:p>
            <a:r>
              <a:rPr lang="en-US" dirty="0" smtClean="0"/>
              <a:t>Emergency Plan</a:t>
            </a:r>
          </a:p>
          <a:p>
            <a:r>
              <a:rPr lang="en-US" dirty="0" smtClean="0"/>
              <a:t>Table Top Drills</a:t>
            </a:r>
          </a:p>
          <a:p>
            <a:r>
              <a:rPr lang="en-US" dirty="0" smtClean="0"/>
              <a:t>Building Response Team Training</a:t>
            </a:r>
          </a:p>
          <a:p>
            <a:r>
              <a:rPr lang="en-US" dirty="0" smtClean="0"/>
              <a:t>EOC Training</a:t>
            </a:r>
            <a:endParaRPr lang="en-US" dirty="0"/>
          </a:p>
        </p:txBody>
      </p:sp>
    </p:spTree>
    <p:extLst>
      <p:ext uri="{BB962C8B-B14F-4D97-AF65-F5344CB8AC3E}">
        <p14:creationId xmlns:p14="http://schemas.microsoft.com/office/powerpoint/2010/main" val="1803649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aurent\AppData\Local\Microsoft\Windows\Temporary Internet Files\Content.Outlook\AEL925KR\Em_cycl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271587"/>
            <a:ext cx="428625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94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Phases</a:t>
            </a:r>
            <a:endParaRPr lang="en-US" dirty="0"/>
          </a:p>
        </p:txBody>
      </p:sp>
      <p:pic>
        <p:nvPicPr>
          <p:cNvPr id="2050" name="Picture 2" descr="C:\Users\alaurent\AppData\Local\Microsoft\Windows\Temporary Internet Files\Content.Outlook\AEL925KR\Em_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28625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Power outage @ 10:10 AM.</a:t>
            </a:r>
          </a:p>
          <a:p>
            <a:r>
              <a:rPr lang="en-US" dirty="0" smtClean="0"/>
              <a:t>Security monitors MPD responding to power lines down on Jocelyn Canyon Rd. </a:t>
            </a:r>
          </a:p>
          <a:p>
            <a:r>
              <a:rPr lang="en-US" dirty="0" smtClean="0"/>
              <a:t>MPD reports multiple traffic signal lights are out.</a:t>
            </a:r>
          </a:p>
          <a:p>
            <a:r>
              <a:rPr lang="en-US" dirty="0" smtClean="0"/>
              <a:t>Security reports to Administration and verifies power outage is citywide.</a:t>
            </a:r>
          </a:p>
          <a:p>
            <a:r>
              <a:rPr lang="en-US" dirty="0" smtClean="0"/>
              <a:t>EOC is activated</a:t>
            </a:r>
            <a:r>
              <a:rPr lang="en-US" dirty="0"/>
              <a:t> </a:t>
            </a:r>
            <a:r>
              <a:rPr lang="en-US" dirty="0" smtClean="0"/>
              <a:t>@ 10:15 AM, facilities contacts PG&amp;E.</a:t>
            </a:r>
          </a:p>
          <a:p>
            <a:r>
              <a:rPr lang="en-US" dirty="0" smtClean="0"/>
              <a:t>10 :30 AM PG&amp;E reports 3800 customers are effected, power restoration estimated 1:00 PM.</a:t>
            </a:r>
            <a:endParaRPr lang="en-US" dirty="0"/>
          </a:p>
        </p:txBody>
      </p:sp>
    </p:spTree>
    <p:extLst>
      <p:ext uri="{BB962C8B-B14F-4D97-AF65-F5344CB8AC3E}">
        <p14:creationId xmlns:p14="http://schemas.microsoft.com/office/powerpoint/2010/main" val="24104189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US" dirty="0" smtClean="0"/>
              <a:t>10:40 AM Directive from EOC: “Faculty and Staff to remain on campus until directed otherwise.  Instructors to continue with classes if safe and functional to do so, otherwise, at their discretion, they may excuse class”.</a:t>
            </a:r>
          </a:p>
          <a:p>
            <a:r>
              <a:rPr lang="en-US" dirty="0" smtClean="0"/>
              <a:t>10:45 Am EOC attempts to contact via cell phone using the BRT contact list.</a:t>
            </a:r>
          </a:p>
          <a:p>
            <a:r>
              <a:rPr lang="en-US" dirty="0" smtClean="0"/>
              <a:t>Facilities and Security personnel conduct building to building contact, verify all elevators clear.  </a:t>
            </a:r>
          </a:p>
          <a:p>
            <a:r>
              <a:rPr lang="en-US" dirty="0" smtClean="0"/>
              <a:t>11:15 east and west side of campus complete.</a:t>
            </a:r>
          </a:p>
          <a:p>
            <a:r>
              <a:rPr lang="en-US" dirty="0" smtClean="0"/>
              <a:t>11:17 AM Power restored.</a:t>
            </a:r>
          </a:p>
          <a:p>
            <a:endParaRPr lang="en-US" dirty="0"/>
          </a:p>
        </p:txBody>
      </p:sp>
    </p:spTree>
    <p:extLst>
      <p:ext uri="{BB962C8B-B14F-4D97-AF65-F5344CB8AC3E}">
        <p14:creationId xmlns:p14="http://schemas.microsoft.com/office/powerpoint/2010/main" val="2414898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Right?</a:t>
            </a:r>
            <a:endParaRPr lang="en-US" dirty="0"/>
          </a:p>
        </p:txBody>
      </p:sp>
      <p:sp>
        <p:nvSpPr>
          <p:cNvPr id="3" name="Content Placeholder 2"/>
          <p:cNvSpPr>
            <a:spLocks noGrp="1"/>
          </p:cNvSpPr>
          <p:nvPr>
            <p:ph idx="1"/>
          </p:nvPr>
        </p:nvSpPr>
        <p:spPr/>
        <p:txBody>
          <a:bodyPr>
            <a:normAutofit lnSpcReduction="10000"/>
          </a:bodyPr>
          <a:lstStyle/>
          <a:p>
            <a:r>
              <a:rPr lang="en-US" dirty="0" smtClean="0"/>
              <a:t>Emergency generator at Administration  started supplying power to servers and telephones at 10:10 AM</a:t>
            </a:r>
          </a:p>
          <a:p>
            <a:r>
              <a:rPr lang="en-US" dirty="0" smtClean="0"/>
              <a:t>Emergency lighting activated</a:t>
            </a:r>
          </a:p>
          <a:p>
            <a:r>
              <a:rPr lang="en-US" dirty="0" smtClean="0"/>
              <a:t>Security verifies citywide power outage</a:t>
            </a:r>
          </a:p>
          <a:p>
            <a:r>
              <a:rPr lang="en-US" dirty="0" smtClean="0"/>
              <a:t>EOC is activated</a:t>
            </a:r>
          </a:p>
          <a:p>
            <a:r>
              <a:rPr lang="en-US" dirty="0" smtClean="0"/>
              <a:t>Directive is issued by the EOC Manager (President)</a:t>
            </a:r>
          </a:p>
          <a:p>
            <a:r>
              <a:rPr lang="en-US" dirty="0" smtClean="0"/>
              <a:t>Teams </a:t>
            </a:r>
            <a:r>
              <a:rPr lang="en-US" dirty="0"/>
              <a:t>conduct building to building </a:t>
            </a:r>
            <a:r>
              <a:rPr lang="en-US" dirty="0" smtClean="0"/>
              <a:t>contact</a:t>
            </a:r>
          </a:p>
          <a:p>
            <a:r>
              <a:rPr lang="en-US" dirty="0" smtClean="0"/>
              <a:t>Two BRT members contact EOC</a:t>
            </a:r>
          </a:p>
          <a:p>
            <a:endParaRPr lang="en-US" dirty="0"/>
          </a:p>
        </p:txBody>
      </p:sp>
    </p:spTree>
    <p:extLst>
      <p:ext uri="{BB962C8B-B14F-4D97-AF65-F5344CB8AC3E}">
        <p14:creationId xmlns:p14="http://schemas.microsoft.com/office/powerpoint/2010/main" val="410058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W</a:t>
            </a:r>
            <a:r>
              <a:rPr lang="en-US" dirty="0" smtClean="0"/>
              <a:t>ent Wrong?</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Few land lines worked.  UPS availability.  What are the expectations?</a:t>
            </a:r>
          </a:p>
          <a:p>
            <a:pPr marL="137160" indent="0">
              <a:buNone/>
            </a:pPr>
            <a:endParaRPr lang="en-US" dirty="0" smtClean="0"/>
          </a:p>
          <a:p>
            <a:r>
              <a:rPr lang="en-US" dirty="0" smtClean="0"/>
              <a:t>Not all EOC personnel on campus responded or contacted the EOC.  Correct protocol all EOC members on campus must report to the EOC or contact the EOC. Who is on the EOC List?</a:t>
            </a:r>
          </a:p>
          <a:p>
            <a:pPr marL="137160" indent="0">
              <a:buNone/>
            </a:pPr>
            <a:endParaRPr lang="en-US" dirty="0" smtClean="0"/>
          </a:p>
          <a:p>
            <a:r>
              <a:rPr lang="en-US" dirty="0" smtClean="0"/>
              <a:t>Building Response teams did not use the new EOC cell numbers for contact.  BRT are expected to contact EOC using the call in numbers.</a:t>
            </a:r>
          </a:p>
          <a:p>
            <a:pPr marL="137160" indent="0">
              <a:buNone/>
            </a:pPr>
            <a:endParaRPr lang="en-US" dirty="0"/>
          </a:p>
        </p:txBody>
      </p:sp>
    </p:spTree>
    <p:extLst>
      <p:ext uri="{BB962C8B-B14F-4D97-AF65-F5344CB8AC3E}">
        <p14:creationId xmlns:p14="http://schemas.microsoft.com/office/powerpoint/2010/main" val="3527287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a:t>
            </a:r>
            <a:endParaRPr lang="en-US" dirty="0"/>
          </a:p>
        </p:txBody>
      </p:sp>
      <p:sp>
        <p:nvSpPr>
          <p:cNvPr id="3" name="Content Placeholder 2"/>
          <p:cNvSpPr>
            <a:spLocks noGrp="1"/>
          </p:cNvSpPr>
          <p:nvPr>
            <p:ph idx="1"/>
          </p:nvPr>
        </p:nvSpPr>
        <p:spPr/>
        <p:txBody>
          <a:bodyPr/>
          <a:lstStyle/>
          <a:p>
            <a:r>
              <a:rPr lang="en-US" dirty="0" smtClean="0"/>
              <a:t>Building to Building </a:t>
            </a:r>
            <a:r>
              <a:rPr lang="en-US" dirty="0"/>
              <a:t>T</a:t>
            </a:r>
            <a:r>
              <a:rPr lang="en-US" dirty="0" smtClean="0"/>
              <a:t>eams (Runners) did not communicate with the EOC.  Contact Teams must report in with the EOC and give a status report.</a:t>
            </a:r>
          </a:p>
          <a:p>
            <a:endParaRPr lang="en-US" dirty="0"/>
          </a:p>
          <a:p>
            <a:r>
              <a:rPr lang="en-US" dirty="0" smtClean="0"/>
              <a:t>A Status List was not developed and posted at the EOC.</a:t>
            </a:r>
            <a:endParaRPr lang="en-US" dirty="0"/>
          </a:p>
        </p:txBody>
      </p:sp>
    </p:spTree>
    <p:extLst>
      <p:ext uri="{BB962C8B-B14F-4D97-AF65-F5344CB8AC3E}">
        <p14:creationId xmlns:p14="http://schemas.microsoft.com/office/powerpoint/2010/main" val="946590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Shake Out</a:t>
            </a:r>
            <a:endParaRPr lang="en-US" dirty="0"/>
          </a:p>
        </p:txBody>
      </p:sp>
      <p:pic>
        <p:nvPicPr>
          <p:cNvPr id="1026" name="Picture 2" descr="W:\EOC Organizational Chart\ShakeOut_logo.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2124075"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 name="ShakeOut_60sec_Sound_Effect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43400" y="2286000"/>
            <a:ext cx="609600" cy="609600"/>
          </a:xfrm>
          <a:prstGeom prst="rect">
            <a:avLst/>
          </a:prstGeom>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14800"/>
            <a:ext cx="87630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524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1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714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297CB8AD49C46BC94C041AC13450A" ma:contentTypeVersion="2" ma:contentTypeDescription="Create a new document." ma:contentTypeScope="" ma:versionID="f9e49843e0588e69bc287f707188157f">
  <xsd:schema xmlns:xsd="http://www.w3.org/2001/XMLSchema" xmlns:xs="http://www.w3.org/2001/XMLSchema" xmlns:p="http://schemas.microsoft.com/office/2006/metadata/properties" xmlns:ns1="http://schemas.microsoft.com/sharepoint/v3" targetNamespace="http://schemas.microsoft.com/office/2006/metadata/properties" ma:root="true" ma:fieldsID="6e99823472ac46130e3f33d24e1360c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58B6D9D-331F-48D7-B6D2-1B32DD717698}"/>
</file>

<file path=customXml/itemProps2.xml><?xml version="1.0" encoding="utf-8"?>
<ds:datastoreItem xmlns:ds="http://schemas.openxmlformats.org/officeDocument/2006/customXml" ds:itemID="{3E0D00DA-2B76-4251-B467-A569A95453F3}"/>
</file>

<file path=customXml/itemProps3.xml><?xml version="1.0" encoding="utf-8"?>
<ds:datastoreItem xmlns:ds="http://schemas.openxmlformats.org/officeDocument/2006/customXml" ds:itemID="{9A090644-DE12-4854-9B2B-92A21D70BF07}"/>
</file>

<file path=docProps/app.xml><?xml version="1.0" encoding="utf-8"?>
<Properties xmlns="http://schemas.openxmlformats.org/officeDocument/2006/extended-properties" xmlns:vt="http://schemas.openxmlformats.org/officeDocument/2006/docPropsVTypes">
  <Template>Apex</Template>
  <TotalTime>417</TotalTime>
  <Words>442</Words>
  <Application>Microsoft Office PowerPoint</Application>
  <PresentationFormat>On-screen Show (4:3)</PresentationFormat>
  <Paragraphs>62</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EOC Debriefing</vt:lpstr>
      <vt:lpstr>EOC Phases</vt:lpstr>
      <vt:lpstr>Response </vt:lpstr>
      <vt:lpstr>Response</vt:lpstr>
      <vt:lpstr>What Went Right?</vt:lpstr>
      <vt:lpstr>What Went Wrong?</vt:lpstr>
      <vt:lpstr>What Went Wrong?</vt:lpstr>
      <vt:lpstr>California Shake Out</vt:lpstr>
      <vt:lpstr>PowerPoint Presentation</vt:lpstr>
      <vt:lpstr>Homeland Security Risk Assessment Update</vt:lpstr>
      <vt:lpstr>ARkStorm</vt:lpstr>
      <vt:lpstr>Mitigation</vt:lpstr>
      <vt:lpstr>Preparedness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EOC Debriefing</dc:title>
  <dc:creator>Arthur St. Laurent</dc:creator>
  <cp:lastModifiedBy>Suzanne Ammons</cp:lastModifiedBy>
  <cp:revision>37</cp:revision>
  <cp:lastPrinted>2011-10-19T19:12:34Z</cp:lastPrinted>
  <dcterms:created xsi:type="dcterms:W3CDTF">2011-10-13T21:16:05Z</dcterms:created>
  <dcterms:modified xsi:type="dcterms:W3CDTF">2011-10-20T20:13:46Z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0x010100C41297CB8AD49C46BC94C041AC13450A</vt:lpwstr>
  </property>
</Properties>
</file>