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image/tiff" Extension="tiff"/>
  <Default ContentType="image/x-wmf" Extension="wmf"/>
  <Default ContentType="application/xml" Extension="xml"/>
  <Override ContentType="application/vnd.openxmlformats-officedocument.extended-properties+xml" PartName="/docProps/app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4" Target="ppt/presentation.xml" Type="http://schemas.openxmlformats.org/officeDocument/2006/relationships/officeDocument"/><Relationship Id="rId3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1" Target="docProps/thumbnail.jpeg" Type="http://schemas.openxmlformats.org/package/2006/relationships/metadata/thumbnai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5"/>
  </p:sldMasterIdLst>
  <p:notesMasterIdLst>
    <p:notesMasterId r:id="rId6"/>
  </p:notesMasterIdLst>
  <p:handoutMasterIdLst>
    <p:handoutMasterId r:id="rId7"/>
  </p:handout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9144000" cy="6858000" type="screen4x3"/>
  <p:notesSz cx="7026275" cy="9312275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d="100" n="65"/>
          <a:sy d="100" n="65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d="1" n="1"/>
        <a:sy d="1" n="1"/>
      </p:scale>
      <p:origin x="0" y="0"/>
    </p:cViewPr>
  </p:notesTextViewPr>
  <p:sorterViewPr>
    <p:cViewPr>
      <p:scale>
        <a:sx d="100" n="100"/>
        <a:sy d="100" n="100"/>
      </p:scale>
      <p:origin x="0" y="5898"/>
    </p:cViewPr>
  </p:sorterViewPr>
  <p:gridSpacing cx="76200" cy="76200"/>
</p:viewPr>
</file>

<file path=ppt/_rels/presentation.xml.rels><?xml version="1.0" encoding="UTF-8" standalone="yes"?><Relationships xmlns="http://schemas.openxmlformats.org/package/2006/relationships"><Relationship Id="rId21" Target="slides/slide14.xml" Type="http://schemas.openxmlformats.org/officeDocument/2006/relationships/slide"/><Relationship Id="rId19" Target="slides/slide12.xml" Type="http://schemas.openxmlformats.org/officeDocument/2006/relationships/slide"/><Relationship Id="rId20" Target="slides/slide13.xml" Type="http://schemas.openxmlformats.org/officeDocument/2006/relationships/slide"/><Relationship Id="rId18" Target="slides/slide11.xml" Type="http://schemas.openxmlformats.org/officeDocument/2006/relationships/slide"/><Relationship Id="rId17" Target="slides/slide10.xml" Type="http://schemas.openxmlformats.org/officeDocument/2006/relationships/slide"/><Relationship Id="rId16" Target="slides/slide9.xml" Type="http://schemas.openxmlformats.org/officeDocument/2006/relationships/slide"/><Relationship Id="rId15" Target="slides/slide8.xml" Type="http://schemas.openxmlformats.org/officeDocument/2006/relationships/slide"/><Relationship Id="rId14" Target="slides/slide7.xml" Type="http://schemas.openxmlformats.org/officeDocument/2006/relationships/slide"/><Relationship Id="rId13" Target="slides/slide6.xml" Type="http://schemas.openxmlformats.org/officeDocument/2006/relationships/slide"/><Relationship Id="rId12" Target="slides/slide5.xml" Type="http://schemas.openxmlformats.org/officeDocument/2006/relationships/slide"/><Relationship Id="rId11" Target="slides/slide4.xml" Type="http://schemas.openxmlformats.org/officeDocument/2006/relationships/slide"/><Relationship Id="rId10" Target="slides/slide3.xml" Type="http://schemas.openxmlformats.org/officeDocument/2006/relationships/slide"/><Relationship Id="rId9" Target="slides/slide2.xml" Type="http://schemas.openxmlformats.org/officeDocument/2006/relationships/slide"/><Relationship Id="rId8" Target="slides/slide1.xml" Type="http://schemas.openxmlformats.org/officeDocument/2006/relationships/slide"/><Relationship Id="rId7" Target="handoutMasters/handoutMaster1.xml" Type="http://schemas.openxmlformats.org/officeDocument/2006/relationships/handoutMaster"/><Relationship Id="rId6" Target="notesMasters/notesMaster1.xml" Type="http://schemas.openxmlformats.org/officeDocument/2006/relationships/notesMaster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22" Target="slides/slide15.xml" Type="http://schemas.openxmlformats.org/officeDocument/2006/relationships/slide"/><Relationship Id="rId1" Target="theme/theme3.xml" Type="http://schemas.openxmlformats.org/officeDocument/2006/relationships/theme"/></Relationships>
</file>

<file path=ppt/handoutMasters/_rels/handoutMaster1.xml.rels><?xml version="1.0" encoding="UTF-8" standalone="yes"?><Relationships xmlns="http://schemas.openxmlformats.org/package/2006/relationships"><Relationship Id="rId1" Target="../theme/theme1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sz="quarter" type="hdr"/>
          </p:nvPr>
        </p:nvSpPr>
        <p:spPr>
          <a:xfrm>
            <a:off x="0" y="0"/>
            <a:ext cx="3044825" cy="465138"/>
          </a:xfrm>
          <a:prstGeom prst="rect">
            <a:avLst/>
          </a:prstGeom>
        </p:spPr>
        <p:txBody>
          <a:bodyPr bIns="45720" lIns="91440" numCol="1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" sz="quarter" type="dt"/>
          </p:nvPr>
        </p:nvSpPr>
        <p:spPr>
          <a:xfrm>
            <a:off x="3979863" y="0"/>
            <a:ext cx="3044825" cy="465138"/>
          </a:xfrm>
          <a:prstGeom prst="rect">
            <a:avLst/>
          </a:prstGeom>
        </p:spPr>
        <p:txBody>
          <a:bodyPr bIns="45720" lIns="91440" numCol="1" rIns="91440" rtlCol="0" tIns="45720" vert="horz"/>
          <a:lstStyle>
            <a:lvl1pPr algn="r">
              <a:defRPr sz="1200"/>
            </a:lvl1pPr>
          </a:lstStyle>
          <a:p>
            <a:fld id="{0310EC76-7AB1-453A-BCCC-010D27F51D95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2" sz="quarter" type="ftr"/>
          </p:nvPr>
        </p:nvSpPr>
        <p:spPr>
          <a:xfrm>
            <a:off x="0" y="8845550"/>
            <a:ext cx="3044825" cy="465138"/>
          </a:xfrm>
          <a:prstGeom prst="rect">
            <a:avLst/>
          </a:prstGeom>
        </p:spPr>
        <p:txBody>
          <a:bodyPr anchor="b" bIns="45720" lIns="91440" numCol="1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3" sz="quarter" type="sldNum"/>
          </p:nvPr>
        </p:nvSpPr>
        <p:spPr>
          <a:xfrm>
            <a:off x="3979863" y="8845550"/>
            <a:ext cx="3044825" cy="465138"/>
          </a:xfrm>
          <a:prstGeom prst="rect">
            <a:avLst/>
          </a:prstGeom>
        </p:spPr>
        <p:txBody>
          <a:bodyPr anchor="b" bIns="45720" lIns="91440" numCol="1" rIns="91440" rtlCol="0" tIns="45720" vert="horz"/>
          <a:lstStyle>
            <a:lvl1pPr algn="r">
              <a:defRPr sz="1200"/>
            </a:lvl1pPr>
          </a:lstStyle>
          <a:p>
            <a:fld id="{4E72B467-4D6D-4FD7-A222-2511B6A71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1963"/>
      </p:ext>
    </p:extLst>
  </p:cSld>
  <p:clrMap accent1="accent1" accent2="accent2" accent3="accent3" accent4="accent4" accent5="accent5" accent6="accent6" bg1="lt1" bg2="lt2" folHlink="folHlink" hlink="hlink" tx1="dk1" tx2="dk2"/>
</p:handoutMaster>
</file>

<file path=ppt/notesMasters/_rels/notesMaster1.xml.rels><?xml version="1.0" encoding="UTF-8" standalone="yes"?>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sz="quarter" type="hd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bIns="46680" lIns="93360" numCol="1" rIns="93360" rtlCol="0" tIns="4668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" type="dt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bIns="46680" lIns="93360" numCol="1" rIns="93360" rtlCol="0" tIns="46680" vert="horz"/>
          <a:lstStyle>
            <a:lvl1pPr algn="r">
              <a:defRPr sz="1200"/>
            </a:lvl1pPr>
          </a:lstStyle>
          <a:p>
            <a:fld id="{677E4778-DCC5-43FE-8511-BC0CE99D962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Slide Image Placeholder 3"/>
          <p:cNvSpPr>
            <a:spLocks noChangeAspect="1" noGrp="1" noRot="1"/>
          </p:cNvSpPr>
          <p:nvPr>
            <p:ph idx="2" type="sldImg"/>
          </p:nvPr>
        </p:nvSpPr>
        <p:spPr>
          <a:xfrm>
            <a:off x="1184275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 bIns="46680" lIns="93360" numCol="1" rIns="93360" rtlCol="0" tIns="46680" vert="horz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idx="3" sz="quarter" type="body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bIns="46680" lIns="93360" numCol="1" rIns="93360" rtlCol="0" tIns="46680"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4" sz="quarter" type="ftr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anchor="b" bIns="46680" lIns="93360" numCol="1" rIns="93360" rtlCol="0" tIns="4668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5" sz="quarter" type="sldNum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anchor="b" bIns="46680" lIns="93360" numCol="1" rIns="93360" rtlCol="0" tIns="46680" vert="horz"/>
          <a:lstStyle>
            <a:lvl1pPr algn="r">
              <a:defRPr sz="1200"/>
            </a:lvl1pPr>
          </a:lstStyle>
          <a:p>
            <a:fld id="{C6D19495-ED27-4D74-8914-7FB9DD598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09181"/>
      </p:ext>
    </p:extLst>
  </p:cSld>
  <p:clrMap accent1="accent1" accent2="accent2" accent3="accent3" accent4="accent4" accent5="accent5" accent6="accent6" bg1="lt1" bg2="lt2" folHlink="folHlink" hlink="hlink" tx1="dk1" tx2="dk2"/>
  <p:notesStyle>
    <a:lvl1pPr algn="l" defTabSz="914400" eaLnBrk="1" hangingPunct="1" latinLnBrk="0" marL="0" rtl="0">
      <a:defRPr kern="1200" sz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" Target="../slides/slide3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2.xml.rels><?xml version="1.0" encoding="UTF-8" standalone="yes"?><Relationships xmlns="http://schemas.openxmlformats.org/package/2006/relationships"><Relationship Id="rId2" Target="../slides/slide12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3.xml.rels><?xml version="1.0" encoding="UTF-8" standalone="yes"?><Relationships xmlns="http://schemas.openxmlformats.org/package/2006/relationships"><Relationship Id="rId2" Target="../slides/slide13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idx="1" type="body"/>
          </p:nvPr>
        </p:nvSpPr>
        <p:spPr/>
        <p:txBody>
          <a:bodyPr numCol="1"/>
          <a:lstStyle/>
          <a:p>
            <a:r>
              <a:rPr dirty="0" lang="en-US" smtClean="0"/>
              <a:t>Partnership with</a:t>
            </a:r>
            <a:r>
              <a:rPr baseline="0" dirty="0" lang="en-US" smtClean="0"/>
              <a:t> Community Hospital Foundation</a:t>
            </a:r>
            <a:endParaRPr dirty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0" sz="quarter" type="sldNum"/>
          </p:nvPr>
        </p:nvSpPr>
        <p:spPr/>
        <p:txBody>
          <a:bodyPr numCol="1"/>
          <a:lstStyle/>
          <a:p>
            <a:fld id="{C6D19495-ED27-4D74-8914-7FB9DD59810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312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idx="1" type="body"/>
          </p:nvPr>
        </p:nvSpPr>
        <p:spPr/>
        <p:txBody>
          <a:bodyPr numCol="1"/>
          <a:lstStyle/>
          <a:p>
            <a:r>
              <a:rPr dirty="0" lang="en-US" smtClean="0"/>
              <a:t>While the BRN does not require pre-licensure</a:t>
            </a:r>
            <a:r>
              <a:rPr baseline="0" dirty="0" lang="en-US" smtClean="0"/>
              <a:t> programs to screen potential students for a history of convictions prior to acceptance into their program, clinical agencies DO have the right to establish criteria that would exclude a student from placement in their facility (BRN  EDP-I-33)</a:t>
            </a:r>
            <a:endParaRPr dirty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0" sz="quarter" type="sldNum"/>
          </p:nvPr>
        </p:nvSpPr>
        <p:spPr/>
        <p:txBody>
          <a:bodyPr numCol="1"/>
          <a:lstStyle/>
          <a:p>
            <a:fld id="{C6D19495-ED27-4D74-8914-7FB9DD59810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80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idx="1" type="body"/>
          </p:nvPr>
        </p:nvSpPr>
        <p:spPr/>
        <p:txBody>
          <a:bodyPr numCol="1"/>
          <a:lstStyle/>
          <a:p>
            <a:r>
              <a:rPr dirty="0" lang="en-US" smtClean="0" u="sng"/>
              <a:t>Students</a:t>
            </a:r>
            <a:r>
              <a:rPr baseline="0" dirty="0" lang="en-US" smtClean="0" u="sng"/>
              <a:t> are first</a:t>
            </a:r>
            <a:r>
              <a:rPr baseline="0" dirty="0" lang="en-US" smtClean="0"/>
              <a:t>:  </a:t>
            </a:r>
          </a:p>
          <a:p>
            <a:pPr indent="-175050" marL="175050">
              <a:buFont charset="0" pitchFamily="34" typeface="Arial"/>
              <a:buChar char="•"/>
            </a:pPr>
            <a:r>
              <a:rPr baseline="0" dirty="0" lang="en-US" smtClean="0"/>
              <a:t>Comprehensive case management by SSC</a:t>
            </a:r>
          </a:p>
          <a:p>
            <a:pPr indent="-175050" marL="175050">
              <a:buFont charset="0" pitchFamily="34" typeface="Arial"/>
              <a:buChar char="•"/>
            </a:pPr>
            <a:r>
              <a:rPr baseline="0" dirty="0" lang="en-US" smtClean="0"/>
              <a:t>Faculty-led study groups</a:t>
            </a:r>
          </a:p>
          <a:p>
            <a:pPr indent="-175050" marL="175050">
              <a:buFont charset="0" pitchFamily="34" typeface="Arial"/>
              <a:buChar char="•"/>
            </a:pPr>
            <a:r>
              <a:rPr baseline="0" dirty="0" lang="en-US" smtClean="0"/>
              <a:t>MIN program</a:t>
            </a:r>
          </a:p>
          <a:p>
            <a:pPr indent="-175050" marL="175050">
              <a:buFont charset="0" pitchFamily="34" typeface="Arial"/>
              <a:buChar char="•"/>
            </a:pPr>
            <a:r>
              <a:rPr baseline="0" dirty="0" lang="en-US" smtClean="0"/>
              <a:t>Award winning CNSA participation</a:t>
            </a:r>
          </a:p>
          <a:p>
            <a:pPr indent="-175050" marL="175050">
              <a:buFont charset="0" pitchFamily="34" typeface="Arial"/>
              <a:buChar char="•"/>
            </a:pPr>
            <a:endParaRPr baseline="0" dirty="0" lang="en-US" smtClean="0"/>
          </a:p>
          <a:p>
            <a:r>
              <a:rPr baseline="0" dirty="0" lang="en-US" smtClean="0"/>
              <a:t>ACEN:  Accrediting Commission for Education in Nursing</a:t>
            </a:r>
          </a:p>
          <a:p>
            <a:pPr indent="-175050" lvl="1" marL="641852">
              <a:buFont charset="0" pitchFamily="34" typeface="Arial"/>
              <a:buChar char="•"/>
            </a:pPr>
            <a:r>
              <a:rPr baseline="0" dirty="0" lang="en-US" smtClean="0"/>
              <a:t>Optional for schools</a:t>
            </a:r>
          </a:p>
          <a:p>
            <a:pPr indent="-175050" lvl="1" marL="641852">
              <a:buFont charset="0" pitchFamily="34" typeface="Arial"/>
              <a:buChar char="•"/>
            </a:pPr>
            <a:r>
              <a:rPr baseline="0" dirty="0" lang="en-US" smtClean="0"/>
              <a:t>Denotes higher standard, which may be strategic in seeking higher degrees or types of employment</a:t>
            </a:r>
          </a:p>
          <a:p>
            <a:pPr indent="-175050" lvl="1" marL="641852">
              <a:buFont charset="0" pitchFamily="34" typeface="Arial"/>
              <a:buChar char="•"/>
            </a:pPr>
            <a:r>
              <a:rPr baseline="0" dirty="0" lang="en-US" smtClean="0"/>
              <a:t>Fully </a:t>
            </a:r>
            <a:r>
              <a:rPr baseline="0" dirty="0" err="1" lang="en-US" smtClean="0"/>
              <a:t>accedited</a:t>
            </a:r>
            <a:r>
              <a:rPr baseline="0" dirty="0" lang="en-US" smtClean="0"/>
              <a:t> through 2019</a:t>
            </a:r>
          </a:p>
          <a:p>
            <a:pPr lvl="1" marL="466801"/>
            <a:endParaRPr baseline="0" dirty="0" lang="en-US" smtClean="0"/>
          </a:p>
          <a:p>
            <a:r>
              <a:rPr baseline="0" dirty="0" lang="en-US" smtClean="0"/>
              <a:t>Outcomes:</a:t>
            </a:r>
          </a:p>
          <a:p>
            <a:pPr indent="-175050" lvl="1" marL="641852">
              <a:buFont charset="0" pitchFamily="34" typeface="Arial"/>
              <a:buChar char="•"/>
            </a:pPr>
            <a:r>
              <a:rPr baseline="0" dirty="0" lang="en-US" smtClean="0"/>
              <a:t>High pass rates</a:t>
            </a:r>
          </a:p>
          <a:p>
            <a:pPr indent="-175050" lvl="1" marL="641852">
              <a:buFont charset="0" pitchFamily="34" typeface="Arial"/>
              <a:buChar char="•"/>
            </a:pPr>
            <a:r>
              <a:rPr baseline="0" dirty="0" lang="en-US" smtClean="0"/>
              <a:t>Employer satisfaction</a:t>
            </a:r>
          </a:p>
          <a:p>
            <a:pPr indent="-175050" lvl="1" marL="641852">
              <a:buFont charset="0" pitchFamily="34" typeface="Arial"/>
              <a:buChar char="•"/>
            </a:pPr>
            <a:r>
              <a:rPr baseline="0" dirty="0" lang="en-US" smtClean="0"/>
              <a:t>Graduate satisfaction</a:t>
            </a:r>
          </a:p>
          <a:p>
            <a:pPr indent="-175050" lvl="1" marL="641852">
              <a:buFont charset="0" pitchFamily="34" typeface="Arial"/>
              <a:buChar char="•"/>
            </a:pPr>
            <a:r>
              <a:rPr baseline="0" dirty="0" lang="en-US" smtClean="0"/>
              <a:t>Employment rates</a:t>
            </a:r>
          </a:p>
          <a:p>
            <a:endParaRPr baseline="0" dirty="0" lang="en-US" smtClean="0"/>
          </a:p>
          <a:p>
            <a:r>
              <a:rPr baseline="0" dirty="0" lang="en-US" smtClean="0"/>
              <a:t>Cost is right!</a:t>
            </a:r>
          </a:p>
          <a:p>
            <a:pPr indent="-175050" lvl="1" marL="641852">
              <a:buFont charset="0" pitchFamily="34" typeface="Arial"/>
              <a:buChar char="•"/>
            </a:pPr>
            <a:r>
              <a:rPr baseline="0" dirty="0" lang="en-US" smtClean="0"/>
              <a:t>See cost estimate print out</a:t>
            </a:r>
          </a:p>
          <a:p>
            <a:pPr indent="-175050" lvl="1" marL="641852">
              <a:buFont charset="0" pitchFamily="34" typeface="Arial"/>
              <a:buChar char="•"/>
            </a:pPr>
            <a:r>
              <a:rPr baseline="0" dirty="0" lang="en-US" smtClean="0"/>
              <a:t>Numerous private scholarships, including CHOMP Auxiliary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idx="10" sz="quarter" type="sldNum"/>
          </p:nvPr>
        </p:nvSpPr>
        <p:spPr/>
        <p:txBody>
          <a:bodyPr numCol="1"/>
          <a:lstStyle/>
          <a:p>
            <a:fld id="{C6D19495-ED27-4D74-8914-7FB9DD59810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80209"/>
      </p:ext>
    </p:extLst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 numCol="1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685800" y="4572000"/>
            <a:ext cx="6461760" cy="1066800"/>
          </a:xfrm>
        </p:spPr>
        <p:txBody>
          <a:bodyPr anchor="t" numCol="1">
            <a:normAutofit/>
          </a:bodyPr>
          <a:lstStyle>
            <a:lvl1pPr algn="l"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E2C3C078-A42D-4AFE-8FAC-DE40FF234E6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93F7C816-A18E-4E29-AF36-2158F2200A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E2C3C078-A42D-4AFE-8FAC-DE40FF234E6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93F7C816-A18E-4E29-AF36-2158F2200A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1752600" cy="5851525"/>
          </a:xfrm>
        </p:spPr>
        <p:txBody>
          <a:bodyPr anchor="b" anchorCtr="0" numCol="1" vert="eaVert"/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E2C3C078-A42D-4AFE-8FAC-DE40FF234E6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93F7C816-A18E-4E29-AF36-2158F2200A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E2C3C078-A42D-4AFE-8FAC-DE40FF234E6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93F7C816-A18E-4E29-AF36-2158F2200A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 numCol="1"/>
          <a:lstStyle>
            <a:lvl1pPr algn="l">
              <a:defRPr b="0" cap="all" sz="36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22313" y="3852863"/>
            <a:ext cx="6135687" cy="1633538"/>
          </a:xfrm>
        </p:spPr>
        <p:txBody>
          <a:bodyPr anchor="b" numCol="1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E2C3C078-A42D-4AFE-8FAC-DE40FF234E6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93F7C816-A18E-4E29-AF36-2158F2200A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457200" y="1536192"/>
            <a:ext cx="3657600" cy="4590288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419600" y="1536192"/>
            <a:ext cx="3657600" cy="4590288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E2C3C078-A42D-4AFE-8FAC-DE40FF234E6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93F7C816-A18E-4E29-AF36-2158F2200A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535113"/>
            <a:ext cx="3657600" cy="639762"/>
          </a:xfrm>
        </p:spPr>
        <p:txBody>
          <a:bodyPr anchor="b" numCol="1">
            <a:noAutofit/>
          </a:bodyPr>
          <a:lstStyle>
            <a:lvl1pPr algn="ctr" indent="0" marL="0">
              <a:buNone/>
              <a:defRPr b="1" sz="2000">
                <a:solidFill>
                  <a:schemeClr val="tx2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57200" y="2174875"/>
            <a:ext cx="3657600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419600" y="1535113"/>
            <a:ext cx="3657600" cy="639762"/>
          </a:xfrm>
        </p:spPr>
        <p:txBody>
          <a:bodyPr anchor="b" numCol="1">
            <a:noAutofit/>
          </a:bodyPr>
          <a:lstStyle>
            <a:lvl1pPr algn="ctr" indent="0" marL="0">
              <a:buNone/>
              <a:defRPr b="1" sz="2000">
                <a:solidFill>
                  <a:schemeClr val="tx2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4419600" y="2174875"/>
            <a:ext cx="3657600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E2C3C078-A42D-4AFE-8FAC-DE40FF234E6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93F7C816-A18E-4E29-AF36-2158F2200A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E2C3C078-A42D-4AFE-8FAC-DE40FF234E6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93F7C816-A18E-4E29-AF36-2158F2200A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E2C3C078-A42D-4AFE-8FAC-DE40FF234E6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93F7C816-A18E-4E29-AF36-2158F2200A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 numCol="1"/>
          <a:lstStyle>
            <a:lvl1pPr algn="ctr">
              <a:defRPr b="1" sz="22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304799" y="6096000"/>
            <a:ext cx="7772401" cy="609600"/>
          </a:xfrm>
        </p:spPr>
        <p:txBody>
          <a:bodyPr numCol="1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E2C3C078-A42D-4AFE-8FAC-DE40FF234E6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93F7C816-A18E-4E29-AF36-2158F2200A6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3" sz="quarter"/>
          </p:nvPr>
        </p:nvSpPr>
        <p:spPr>
          <a:xfrm>
            <a:off x="304800" y="381000"/>
            <a:ext cx="7772400" cy="4942840"/>
          </a:xfrm>
        </p:spPr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 numCol="1"/>
          <a:lstStyle>
            <a:lvl1pPr algn="ctr">
              <a:defRPr b="1" sz="22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Picture Placeholder 2"/>
          <p:cNvSpPr>
            <a:spLocks noGrp="1"/>
          </p:cNvSpPr>
          <p:nvPr>
            <p:ph idx="1" type="pic"/>
          </p:nvPr>
        </p:nvSpPr>
        <p:spPr>
          <a:xfrm>
            <a:off x="0" y="0"/>
            <a:ext cx="8458200" cy="5486400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301752" y="6096000"/>
            <a:ext cx="7772400" cy="612648"/>
          </a:xfrm>
        </p:spPr>
        <p:txBody>
          <a:bodyPr numCol="1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E2C3C078-A42D-4AFE-8FAC-DE40FF234E63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1" sz="quarter" type="sldNum"/>
          </p:nvPr>
        </p:nvSpPr>
        <p:spPr/>
        <p:txBody>
          <a:bodyPr numCol="1"/>
          <a:lstStyle/>
          <a:p>
            <a:fld id="{93F7C816-A18E-4E29-AF36-2158F2200A6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idx="12" sz="quarter" type="ftr"/>
          </p:nvPr>
        </p:nvSpPr>
        <p:spPr/>
        <p:txBody>
          <a:bodyPr numCol="1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3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anchor="ctr" bIns="45720" lIns="91440" numCol="1" rIns="91440" rtlCol="0" tIns="45720" vert="horz">
            <a:no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bIns="45720" lIns="91440" numCol="1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531788" y="5648960"/>
            <a:ext cx="548640" cy="396240"/>
          </a:xfrm>
          <a:prstGeom prst="bracketPair">
            <a:avLst>
              <a:gd fmla="val 17949" name="adj"/>
            </a:avLst>
          </a:prstGeom>
          <a:ln w="19050">
            <a:solidFill>
              <a:srgbClr val="FFFFFF"/>
            </a:solidFill>
          </a:ln>
        </p:spPr>
        <p:txBody>
          <a:bodyPr anchor="ctr" bIns="0" lIns="0" numCol="1" rIns="0" rtlCol="0" tIns="0" vert="horz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3F7C816-A18E-4E29-AF36-2158F2200A6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2C3C078-A42D-4AFE-8FAC-DE40FF234E63}" type="datetimeFigureOut">
              <a:rPr lang="en-US" smtClean="0"/>
              <a:t>2/26/2016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xStyles>
    <p:titleStyle>
      <a:lvl1pPr algn="l" defTabSz="914400" eaLnBrk="1" hangingPunct="1" latinLnBrk="0" rtl="0">
        <a:spcBef>
          <a:spcPct val="0"/>
        </a:spcBef>
        <a:buNone/>
        <a:defRPr baseline="0" cap="none" kern="1200" spc="-100" sz="46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342900" rtl="0">
        <a:spcBef>
          <a:spcPct val="20000"/>
        </a:spcBef>
        <a:buClr>
          <a:schemeClr val="accent1"/>
        </a:buClr>
        <a:buFont charset="0" pitchFamily="34" typeface="Arial"/>
        <a:buChar char="•"/>
        <a:defRPr kern="1200" sz="2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40080" rtl="0">
        <a:spcBef>
          <a:spcPct val="20000"/>
        </a:spcBef>
        <a:buClr>
          <a:schemeClr val="accent2"/>
        </a:buClr>
        <a:buFont charset="0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005840" rtl="0">
        <a:spcBef>
          <a:spcPct val="20000"/>
        </a:spcBef>
        <a:buClr>
          <a:schemeClr val="accent3"/>
        </a:buClr>
        <a:buFont charset="0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280160" rtl="0">
        <a:spcBef>
          <a:spcPct val="20000"/>
        </a:spcBef>
        <a:buClr>
          <a:schemeClr val="accent4"/>
        </a:buClr>
        <a:buFont charset="0" pitchFamily="34" typeface="Arial"/>
        <a:buChar char="•"/>
        <a:defRPr kern="1200" sz="16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1554480" rtl="0">
        <a:spcBef>
          <a:spcPct val="20000"/>
        </a:spcBef>
        <a:buClr>
          <a:schemeClr val="accent5"/>
        </a:buClr>
        <a:buFont charset="0" pitchFamily="34" typeface="Arial"/>
        <a:buChar char="•"/>
        <a:defRPr baseline="0" kern="1200" sz="14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182880" latinLnBrk="0" marL="1737360" rtl="0">
        <a:spcBef>
          <a:spcPct val="20000"/>
        </a:spcBef>
        <a:buClr>
          <a:schemeClr val="accent1"/>
        </a:buClr>
        <a:buFont charset="0" pitchFamily="34" typeface="Arial"/>
        <a:buChar char="•"/>
        <a:defRPr baseline="0" kern="1200" sz="14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182880" latinLnBrk="0" marL="1920240" rtl="0">
        <a:spcBef>
          <a:spcPct val="20000"/>
        </a:spcBef>
        <a:buClr>
          <a:schemeClr val="accent2"/>
        </a:buClr>
        <a:buFont charset="0" pitchFamily="34" typeface="Arial"/>
        <a:buChar char="•"/>
        <a:defRPr kern="1200" sz="14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182880" latinLnBrk="0" marL="2103120" rtl="0">
        <a:spcBef>
          <a:spcPct val="20000"/>
        </a:spcBef>
        <a:buClr>
          <a:schemeClr val="accent3"/>
        </a:buClr>
        <a:buFont charset="0" pitchFamily="34" typeface="Arial"/>
        <a:buChar char="•"/>
        <a:defRPr kern="1200" sz="14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182880" latinLnBrk="0" marL="2286000" rtl="0">
        <a:spcBef>
          <a:spcPct val="20000"/>
        </a:spcBef>
        <a:buClr>
          <a:schemeClr val="accent4"/>
        </a:buClr>
        <a:buFont charset="0" pitchFamily="34" typeface="Arial"/>
        <a:buChar char="•"/>
        <a:defRPr kern="1200"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3" Target="../media/image3.png" Type="http://schemas.openxmlformats.org/officeDocument/2006/relationships/image"/><Relationship Id="rId2" Target="../media/image2.JP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<Relationships xmlns="http://schemas.openxmlformats.org/package/2006/relationships"><Relationship Id="rId4" Target="http://www.mometrix.com/academy/teas-test/" TargetMode="External" Type="http://schemas.openxmlformats.org/officeDocument/2006/relationships/hyperlink"/><Relationship Id="rId3" Target="http://www.towson.edu/ows/index.asp" TargetMode="External" Type="http://schemas.openxmlformats.org/officeDocument/2006/relationships/hyperlink"/><Relationship Id="rId2" Target="http://www.atitesting.com/" TargetMode="External" Type="http://schemas.openxmlformats.org/officeDocument/2006/relationships/hyperlink"/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2.xml.rels><?xml version="1.0" encoding="UTF-8" standalone="yes"?><Relationships xmlns="http://schemas.openxmlformats.org/package/2006/relationships"><Relationship Id="rId2" Target="../notesSlides/notesSlide2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13.xml.rels><?xml version="1.0" encoding="UTF-8" standalone="yes"?><Relationships xmlns="http://schemas.openxmlformats.org/package/2006/relationships"><Relationship Id="rId4" Target="../media/image8.wmf" Type="http://schemas.openxmlformats.org/officeDocument/2006/relationships/image"/><Relationship Id="rId3" Target="../media/image7.tiff" Type="http://schemas.openxmlformats.org/officeDocument/2006/relationships/image"/><Relationship Id="rId2" Target="../notesSlides/notesSlide3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5.xml.rels><?xml version="1.0" encoding="UTF-8" standalone="yes"?><Relationships xmlns="http://schemas.openxmlformats.org/package/2006/relationships"><Relationship Id="rId2" Target="../media/image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4" Target="http://www.mpc.edu/schoolofnursing" TargetMode="External" Type="http://schemas.openxmlformats.org/officeDocument/2006/relationships/hyperlink"/><Relationship Id="rId3" Target="../media/image3.png" Type="http://schemas.openxmlformats.org/officeDocument/2006/relationships/image"/><Relationship Id="rId2" Target="../media/image2.JP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4" Target="../media/image5.jpeg" Type="http://schemas.openxmlformats.org/officeDocument/2006/relationships/image"/><Relationship Id="rId3" Target="../media/image4.pn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1.xml" Type="http://schemas.openxmlformats.org/officeDocument/2006/relationships/slideLayout"/></Relationships>
</file>

<file path=ppt/slides/_rels/slide4.xml.rels><?xml version="1.0" encoding="UTF-8" standalone="yes"?><Relationships xmlns="http://schemas.openxmlformats.org/package/2006/relationships"><Relationship Id="rId2" Target="../media/image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<Relationships xmlns="http://schemas.openxmlformats.org/package/2006/relationships"><Relationship Id="rId2" Target="http://www.atitesting.com/" TargetMode="External" Type="http://schemas.openxmlformats.org/officeDocument/2006/relationships/hyperlink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620000" cy="2057400"/>
          </a:xfrm>
        </p:spPr>
        <p:txBody>
          <a:bodyPr numCol="1">
            <a:noAutofit/>
          </a:bodyPr>
          <a:lstStyle/>
          <a:p>
            <a:pPr algn="ctr"/>
            <a:r>
              <a:rPr dirty="0" lang="en-US" smtClean="0" sz="4800"/>
              <a:t>Maurine Church Coburn </a:t>
            </a:r>
            <a:br>
              <a:rPr dirty="0" lang="en-US" smtClean="0" sz="4800"/>
            </a:br>
            <a:r>
              <a:rPr dirty="0" lang="en-US" smtClean="0" sz="4800"/>
              <a:t>School of Nursing</a:t>
            </a:r>
            <a:endParaRPr dirty="0" lang="en-US" sz="4800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828800" y="3810000"/>
            <a:ext cx="5562600" cy="1219201"/>
          </a:xfrm>
        </p:spPr>
        <p:txBody>
          <a:bodyPr numCol="1">
            <a:normAutofit fontScale="62500" lnSpcReduction="20000"/>
          </a:bodyPr>
          <a:lstStyle/>
          <a:p>
            <a:pPr algn="ctr"/>
            <a:r>
              <a:rPr dirty="0" i="1" lang="en-US" smtClean="0" sz="6600">
                <a:solidFill>
                  <a:srgbClr val="C00000"/>
                </a:solidFill>
              </a:rPr>
              <a:t>WELCOME!</a:t>
            </a:r>
          </a:p>
          <a:p>
            <a:pPr algn="ctr"/>
            <a:endParaRPr dirty="0" i="1" lang="en-US" sz="660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727" y="324949"/>
            <a:ext cx="2057400" cy="2057400"/>
          </a:xfrm>
          <a:prstGeom prst="rect">
            <a:avLst/>
          </a:prstGeom>
        </p:spPr>
      </p:pic>
      <p:pic>
        <p:nvPicPr>
          <p:cNvPr id="6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35765" y="607681"/>
            <a:ext cx="3260436" cy="132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0972354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dirty="0" lang="en-US" smtClean="0"/>
              <a:t>ATI TEAS Prep Resources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848600" cy="5105400"/>
          </a:xfrm>
        </p:spPr>
        <p:txBody>
          <a:bodyPr numCol="1">
            <a:normAutofit fontScale="25000" lnSpcReduction="20000"/>
          </a:bodyPr>
          <a:lstStyle/>
          <a:p>
            <a:pPr indent="0" marL="114300">
              <a:buNone/>
            </a:pPr>
            <a:r>
              <a:rPr dirty="0" lang="en-US" sz="8000"/>
              <a:t> </a:t>
            </a:r>
          </a:p>
          <a:p>
            <a:pPr lvl="0"/>
            <a:r>
              <a:rPr dirty="0" lang="en-US" sz="8000"/>
              <a:t>Online TEAS  practice tests and study guide </a:t>
            </a:r>
            <a:r>
              <a:rPr dirty="0" lang="en-US" smtClean="0" sz="8000"/>
              <a:t>for </a:t>
            </a:r>
            <a:r>
              <a:rPr dirty="0" lang="en-US" sz="8000"/>
              <a:t>purchase on the ATI website  </a:t>
            </a:r>
            <a:r>
              <a:rPr dirty="0" lang="en-US" sz="8000" u="sng">
                <a:hlinkClick r:id="rId2"/>
              </a:rPr>
              <a:t>www.atitesting.com</a:t>
            </a:r>
            <a:r>
              <a:rPr dirty="0" lang="en-US" sz="8000"/>
              <a:t> </a:t>
            </a:r>
          </a:p>
          <a:p>
            <a:pPr lvl="0"/>
            <a:r>
              <a:rPr dirty="0" lang="en-US" sz="8000"/>
              <a:t>The TEAS Study Manual </a:t>
            </a:r>
            <a:r>
              <a:rPr dirty="0" lang="en-US" smtClean="0" sz="8000"/>
              <a:t>on </a:t>
            </a:r>
            <a:r>
              <a:rPr dirty="0" lang="en-US" sz="8000"/>
              <a:t>reserve at </a:t>
            </a:r>
            <a:r>
              <a:rPr dirty="0" lang="en-US" smtClean="0" sz="8000"/>
              <a:t> </a:t>
            </a:r>
            <a:r>
              <a:rPr dirty="0" lang="en-US" sz="8000"/>
              <a:t>MPC campus library</a:t>
            </a:r>
            <a:r>
              <a:rPr dirty="0" lang="en-US" smtClean="0" sz="8000"/>
              <a:t>.</a:t>
            </a:r>
            <a:endParaRPr dirty="0" lang="en-US" sz="8000"/>
          </a:p>
          <a:p>
            <a:pPr lvl="0"/>
            <a:r>
              <a:rPr dirty="0" lang="en-US" sz="8000"/>
              <a:t>TEAS workbooks </a:t>
            </a:r>
            <a:r>
              <a:rPr dirty="0" lang="en-US" smtClean="0" sz="8000"/>
              <a:t>for </a:t>
            </a:r>
            <a:r>
              <a:rPr dirty="0" lang="en-US" sz="8000"/>
              <a:t>purchase at </a:t>
            </a:r>
            <a:r>
              <a:rPr dirty="0" lang="en-US" smtClean="0" sz="8000"/>
              <a:t>MPC </a:t>
            </a:r>
            <a:r>
              <a:rPr dirty="0" lang="en-US" sz="8000"/>
              <a:t>bookstore</a:t>
            </a:r>
            <a:r>
              <a:rPr dirty="0" lang="en-US" smtClean="0" sz="8000"/>
              <a:t>.</a:t>
            </a:r>
            <a:endParaRPr dirty="0" lang="en-US" sz="8000"/>
          </a:p>
          <a:p>
            <a:pPr lvl="0"/>
            <a:r>
              <a:rPr dirty="0" lang="en-US" sz="8000"/>
              <a:t>NURS 150 (Nursing Program Readiness, 1.5 units</a:t>
            </a:r>
            <a:r>
              <a:rPr dirty="0" lang="en-US" smtClean="0" sz="8000"/>
              <a:t>) </a:t>
            </a:r>
            <a:r>
              <a:rPr dirty="0" lang="en-US" sz="8000"/>
              <a:t>offered at MPC </a:t>
            </a:r>
            <a:r>
              <a:rPr dirty="0" lang="en-US" smtClean="0" sz="8000"/>
              <a:t> </a:t>
            </a:r>
            <a:r>
              <a:rPr dirty="0" lang="en-US" sz="8000"/>
              <a:t>provides basic TEAS preparedness and other success strategies. U</a:t>
            </a:r>
            <a:r>
              <a:rPr dirty="0" lang="en-US" smtClean="0" sz="8000"/>
              <a:t>ses  </a:t>
            </a:r>
            <a:r>
              <a:rPr dirty="0" lang="en-US" sz="8000"/>
              <a:t>ATI  Success  Package (Achieve online tutorial, Learning Strategies Workbook, TEAS Study Guide and Practice  Tests</a:t>
            </a:r>
            <a:r>
              <a:rPr dirty="0" lang="en-US" smtClean="0" sz="8000"/>
              <a:t>).</a:t>
            </a:r>
          </a:p>
          <a:p>
            <a:pPr>
              <a:buFont typeface="Arial"/>
              <a:buChar char="•"/>
            </a:pPr>
            <a:r>
              <a:rPr dirty="0" i="1" lang="en-US" smtClean="0" sz="8000"/>
              <a:t>Google </a:t>
            </a:r>
            <a:r>
              <a:rPr dirty="0" i="1" lang="en-US" sz="8000"/>
              <a:t>free resources for math and science review:  Khan Academy, Education Portal (study.com)</a:t>
            </a:r>
            <a:endParaRPr dirty="0" lang="en-US" sz="8000"/>
          </a:p>
          <a:p>
            <a:pPr>
              <a:buFont typeface="Arial"/>
              <a:buChar char="•"/>
            </a:pPr>
            <a:r>
              <a:rPr dirty="0" i="1" lang="en-US" sz="8000"/>
              <a:t>For grammar:  </a:t>
            </a:r>
            <a:r>
              <a:rPr dirty="0" i="1" lang="en-US" sz="8000">
                <a:hlinkClick r:id="rId3"/>
              </a:rPr>
              <a:t>http://www.towson.edu/ows/index.asp</a:t>
            </a:r>
            <a:r>
              <a:rPr dirty="0" i="1" lang="en-US" sz="8000"/>
              <a:t> </a:t>
            </a:r>
            <a:endParaRPr dirty="0" lang="en-US" sz="8000"/>
          </a:p>
          <a:p>
            <a:pPr>
              <a:buFont typeface="Arial"/>
              <a:buChar char="•"/>
            </a:pPr>
            <a:r>
              <a:rPr dirty="0" i="1" lang="en-US" sz="8000"/>
              <a:t>For math:  </a:t>
            </a:r>
            <a:r>
              <a:rPr dirty="0" err="1" i="1" lang="en-US" sz="8000"/>
              <a:t>Keshwani</a:t>
            </a:r>
            <a:r>
              <a:rPr dirty="0" i="1" lang="en-US" sz="8000"/>
              <a:t> Prep TEAS V on You Tube. Instructor takes student through math section in the ATI practice book</a:t>
            </a:r>
            <a:endParaRPr dirty="0" lang="en-US" sz="8000"/>
          </a:p>
          <a:p>
            <a:pPr>
              <a:buFont typeface="Arial"/>
              <a:buChar char="•"/>
            </a:pPr>
            <a:r>
              <a:rPr dirty="0" err="1" i="1" lang="en-US" sz="8000"/>
              <a:t>Mometrix</a:t>
            </a:r>
            <a:r>
              <a:rPr dirty="0" i="1" lang="en-US" sz="8000"/>
              <a:t> video tutorials:  </a:t>
            </a:r>
            <a:r>
              <a:rPr dirty="0" i="1" lang="en-US" sz="8000">
                <a:hlinkClick r:id="rId4"/>
              </a:rPr>
              <a:t>http://www.mometrix.com/academy/teas-test/</a:t>
            </a:r>
            <a:endParaRPr dirty="0" lang="en-US" sz="8000"/>
          </a:p>
          <a:p>
            <a:pPr>
              <a:buFont typeface="Arial"/>
              <a:buChar char="•"/>
            </a:pPr>
            <a:r>
              <a:rPr dirty="0" i="1" lang="en-US" sz="8000"/>
              <a:t>McGraw Hill Education TEAS Practice test</a:t>
            </a:r>
            <a:endParaRPr dirty="0" lang="en-US" sz="8000"/>
          </a:p>
          <a:p>
            <a:pPr>
              <a:buFont typeface="Arial"/>
              <a:buChar char="•"/>
            </a:pPr>
            <a:r>
              <a:rPr dirty="0" i="1" lang="en-US" sz="8000"/>
              <a:t>McGraw Hill TEAS Pep app is approx. $10 for Apple devices; Pocket Prep TEAS for Android devices</a:t>
            </a:r>
            <a:endParaRPr dirty="0" lang="en-US" sz="8000"/>
          </a:p>
          <a:p>
            <a:pPr lvl="0"/>
            <a:endParaRPr dirty="0" lang="en-US"/>
          </a:p>
          <a:p>
            <a:pPr indent="0" marL="114300">
              <a:buNone/>
            </a:pPr>
            <a:r>
              <a:rPr dirty="0" lang="en-US"/>
              <a:t> </a:t>
            </a:r>
          </a:p>
          <a:p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3607135434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dirty="0" lang="en-US" smtClean="0" sz="3200"/>
              <a:t>Advanced Placement  for LVNs</a:t>
            </a:r>
            <a:endParaRPr dirty="0"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7848600" cy="5105400"/>
          </a:xfrm>
        </p:spPr>
        <p:txBody>
          <a:bodyPr numCol="1">
            <a:normAutofit/>
          </a:bodyPr>
          <a:lstStyle/>
          <a:p>
            <a:pPr indent="-342900" lvl="1" marL="800100"/>
            <a:r>
              <a:rPr dirty="0" lang="en-US" smtClean="0" sz="2400"/>
              <a:t>Individual counseling for placement into second or third semester (contact director or academic counselor)</a:t>
            </a:r>
          </a:p>
          <a:p>
            <a:pPr indent="-342900" lvl="1" marL="800100"/>
            <a:r>
              <a:rPr dirty="0" lang="en-US" smtClean="0" sz="2400"/>
              <a:t> Requires active CA license, pre-requisites complete (except for NURS 100 and PSYC 25), and one year of experience)</a:t>
            </a:r>
          </a:p>
          <a:p>
            <a:pPr indent="-342900" lvl="1" marL="800100"/>
            <a:r>
              <a:rPr dirty="0" lang="en-US" smtClean="0" sz="2400"/>
              <a:t>Placement testing by grant funding includes written and performance component</a:t>
            </a:r>
          </a:p>
          <a:p>
            <a:pPr indent="-342900" lvl="1" marL="800100"/>
            <a:r>
              <a:rPr dirty="0" lang="en-US" smtClean="0" sz="2400"/>
              <a:t>Seat is offered only if space is available</a:t>
            </a:r>
          </a:p>
          <a:p>
            <a:pPr indent="-342900" lvl="1" marL="800100"/>
            <a:r>
              <a:rPr dirty="0" lang="en-US" smtClean="0" sz="2400"/>
              <a:t>Apply during the</a:t>
            </a:r>
            <a:r>
              <a:rPr dirty="0" lang="en-US" sz="2400"/>
              <a:t> </a:t>
            </a:r>
            <a:r>
              <a:rPr dirty="0" lang="en-US" smtClean="0" sz="2400"/>
              <a:t>usual application cycle posted on the website</a:t>
            </a:r>
          </a:p>
        </p:txBody>
      </p:sp>
    </p:spTree>
    <p:extLst>
      <p:ext uri="{BB962C8B-B14F-4D97-AF65-F5344CB8AC3E}">
        <p14:creationId xmlns:p14="http://schemas.microsoft.com/office/powerpoint/2010/main" val="386535927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dirty="0" lang="en-US" smtClean="0" sz="3200"/>
              <a:t>A few realities  to understand before starting a nursing program… </a:t>
            </a:r>
            <a:endParaRPr dirty="0"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7924800" cy="5029200"/>
          </a:xfrm>
        </p:spPr>
        <p:txBody>
          <a:bodyPr numCol="1">
            <a:normAutofit fontScale="70000" lnSpcReduction="20000"/>
          </a:bodyPr>
          <a:lstStyle/>
          <a:p>
            <a:pPr indent="-342900" lvl="1" marL="800100"/>
            <a:r>
              <a:rPr dirty="0" lang="en-US" smtClean="0" sz="2600"/>
              <a:t>Students are required to comply with </a:t>
            </a:r>
            <a:r>
              <a:rPr b="1" dirty="0" lang="en-US" smtClean="0" sz="2600"/>
              <a:t>background check </a:t>
            </a:r>
            <a:r>
              <a:rPr dirty="0" lang="en-US" smtClean="0" sz="2600"/>
              <a:t>authorizations as required by clinical agencies (consistent with Education Code 66055.9)</a:t>
            </a:r>
          </a:p>
          <a:p>
            <a:pPr indent="-342900" lvl="1" marL="800100"/>
            <a:r>
              <a:rPr dirty="0" lang="en-US" smtClean="0" sz="2600"/>
              <a:t>The </a:t>
            </a:r>
            <a:r>
              <a:rPr b="1" dirty="0" lang="en-US" smtClean="0" sz="2600"/>
              <a:t>Board of Nursing may deny licensure </a:t>
            </a:r>
            <a:r>
              <a:rPr dirty="0" lang="en-US" smtClean="0" sz="2600"/>
              <a:t>if a </a:t>
            </a:r>
            <a:r>
              <a:rPr b="1" sz="2600">
                <a:solidFill>
                  <a:srgbClr val="0000FF"/>
                </a:solidFill>
              </a:rPr>
              <a:t>crime </a:t>
            </a:r>
            <a:r>
              <a:rPr b="1" sz="2600">
                <a:solidFill>
                  <a:srgbClr val="0000FF"/>
                </a:solidFill>
              </a:rPr>
              <a:t>or act is substantially related to the qualifications, functions or duties of a nurse</a:t>
            </a:r>
            <a:r>
              <a:rPr sz="2600"/>
              <a:t>….or for falsifying statements on the application for licensure (Business and Professions Code 480; Nurse Practice Act Article 3, Section 2761).</a:t>
            </a:r>
          </a:p>
          <a:p>
            <a:pPr indent="-342900" lvl="1" marL="800100"/>
            <a:r>
              <a:rPr dirty="0" lang="en-US" smtClean="0" sz="2600"/>
              <a:t>A licensing board may not process any application for an original license unless the applicant provides a </a:t>
            </a:r>
            <a:r>
              <a:rPr b="1" dirty="0" lang="en-US" smtClean="0" sz="2600">
                <a:solidFill>
                  <a:srgbClr val="0000FF"/>
                </a:solidFill>
              </a:rPr>
              <a:t>social security number  or federal tax </a:t>
            </a:r>
            <a:r>
              <a:rPr b="1" lang="en-US" smtClean="0" sz="2600">
                <a:solidFill>
                  <a:srgbClr val="0000FF"/>
                </a:solidFill>
              </a:rPr>
              <a:t>ID numbe</a:t>
            </a:r>
            <a:r>
              <a:rPr b="1" sz="2600"/>
              <a:t>r </a:t>
            </a:r>
            <a:r>
              <a:rPr lang="en-US" smtClean="0" sz="2600"/>
              <a:t>where </a:t>
            </a:r>
            <a:r>
              <a:rPr dirty="0" lang="en-US" smtClean="0" sz="2600"/>
              <a:t>requested on the application (Business and Professions Code 30c). </a:t>
            </a:r>
          </a:p>
          <a:p>
            <a:pPr indent="-342900" lvl="1" marL="800100"/>
            <a:r>
              <a:rPr dirty="0" lang="en-US" smtClean="0" sz="2600"/>
              <a:t>Clinical agencies have</a:t>
            </a:r>
            <a:r>
              <a:rPr sz="2600">
                <a:solidFill>
                  <a:srgbClr val="0000FF"/>
                </a:solidFill>
              </a:rPr>
              <a:t> </a:t>
            </a:r>
            <a:r>
              <a:rPr b="1" dirty="0" lang="en-US" smtClean="0" sz="2600">
                <a:solidFill>
                  <a:srgbClr val="0000FF"/>
                </a:solidFill>
              </a:rPr>
              <a:t>specific health, safety and personnel requirements</a:t>
            </a:r>
            <a:r>
              <a:rPr b="1" sz="2600"/>
              <a:t> </a:t>
            </a:r>
            <a:r>
              <a:rPr dirty="0" lang="en-US" smtClean="0" sz="2600"/>
              <a:t>(e.g. immunizations, use of personal protective equipment, dress code, etc.)</a:t>
            </a:r>
          </a:p>
          <a:p>
            <a:pPr indent="-342900" lvl="1" marL="800100"/>
            <a:endParaRPr dirty="0" lang="en-US" smtClean="0" sz="2600"/>
          </a:p>
          <a:p>
            <a:pPr lvl="2" marL="662940">
              <a:spcBef>
                <a:spcPts val="0"/>
              </a:spcBef>
            </a:pPr>
            <a:r>
              <a:rPr dirty="0" lang="en-US" sz="2600"/>
              <a:t>T</a:t>
            </a:r>
            <a:r>
              <a:rPr dirty="0" lang="en-US" smtClean="0" sz="2600"/>
              <a:t>he </a:t>
            </a:r>
            <a:r>
              <a:rPr dirty="0" lang="en-US" sz="2600"/>
              <a:t>Board of Registered Nursing is required to deny an application for licensure and to suspend the license/certificate/registration of any applicant or licensee who </a:t>
            </a:r>
            <a:r>
              <a:rPr b="1" dirty="0" lang="en-US" sz="2600">
                <a:solidFill>
                  <a:srgbClr val="0000FF"/>
                </a:solidFill>
              </a:rPr>
              <a:t>has outstanding tax obligations</a:t>
            </a:r>
            <a:r>
              <a:rPr dirty="0" lang="en-US" sz="2600"/>
              <a:t> due to the Franchise Tax Board (FTB) or the State Board of Equalization (BOE) and appears on either the FTB or BOE's certified lists of top 500 tax delinquencies over $100,000. (AB 1424, </a:t>
            </a:r>
            <a:r>
              <a:rPr dirty="0" err="1" lang="en-US" sz="2600"/>
              <a:t>Perea</a:t>
            </a:r>
            <a:r>
              <a:rPr dirty="0" lang="en-US" sz="2600"/>
              <a:t>, Chapter 455, Statutes of 2011</a:t>
            </a:r>
          </a:p>
          <a:p>
            <a:pPr indent="0" lvl="1" marL="457200">
              <a:buNone/>
            </a:pPr>
            <a:endParaRPr dirty="0" lang="en-US" smtClean="0"/>
          </a:p>
          <a:p>
            <a:pPr indent="-342900" lvl="1" marL="800100"/>
            <a:endParaRPr dirty="0" lang="en-US" sz="1400"/>
          </a:p>
        </p:txBody>
      </p:sp>
    </p:spTree>
    <p:extLst>
      <p:ext uri="{BB962C8B-B14F-4D97-AF65-F5344CB8AC3E}">
        <p14:creationId xmlns:p14="http://schemas.microsoft.com/office/powerpoint/2010/main" val="2146859120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dirty="0" lang="en-US" smtClean="0" sz="3200"/>
              <a:t>                    </a:t>
            </a:r>
            <a:r>
              <a:rPr dirty="0" lang="en-US" smtClean="0" sz="4800"/>
              <a:t>Why MCCSN?… </a:t>
            </a:r>
            <a:endParaRPr dirty="0" 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indent="-342900" lvl="1" marL="800100"/>
            <a:endParaRPr dirty="0" lang="en-US" smtClean="0" sz="2800"/>
          </a:p>
          <a:p>
            <a:pPr indent="-342900" lvl="1" marL="800100"/>
            <a:r>
              <a:rPr dirty="0" lang="en-US" smtClean="0" sz="2800"/>
              <a:t>Students are first! </a:t>
            </a:r>
          </a:p>
          <a:p>
            <a:pPr indent="-342900" lvl="1" marL="800100"/>
            <a:r>
              <a:rPr dirty="0" lang="en-US" smtClean="0" sz="2800"/>
              <a:t>ACEN Accreditation through 2019.</a:t>
            </a:r>
          </a:p>
          <a:p>
            <a:pPr indent="-342900" lvl="1" marL="800100"/>
            <a:r>
              <a:rPr dirty="0" lang="en-US" smtClean="0" sz="2800"/>
              <a:t>Outcomes are important.</a:t>
            </a:r>
          </a:p>
          <a:p>
            <a:pPr indent="-342900" lvl="1" marL="800100"/>
            <a:r>
              <a:rPr dirty="0" lang="en-US" smtClean="0" sz="2800"/>
              <a:t>The price is right.</a:t>
            </a:r>
          </a:p>
          <a:p>
            <a:pPr indent="0" lvl="1" marL="457200">
              <a:buNone/>
            </a:pPr>
            <a:endParaRPr dirty="0" lang="en-US" smtClean="0" sz="2400"/>
          </a:p>
          <a:p>
            <a:pPr indent="0" lvl="1" marL="457200">
              <a:buNone/>
            </a:pPr>
            <a:endParaRPr dirty="0" lang="en-US" sz="140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52400"/>
            <a:ext cx="1371600" cy="1371600"/>
          </a:xfrm>
          <a:prstGeom prst="rect">
            <a:avLst/>
          </a:prstGeom>
        </p:spPr>
      </p:pic>
      <p:pic>
        <p:nvPicPr>
          <p:cNvPr descr="C:\Users\lloop\AppData\Local\Microsoft\Windows\Temporary Internet Files\Content.IE5\6PZ485YC\MC900039012[1].wmf" id="2050" name="Picture 2"/>
          <p:cNvPicPr>
            <a:picLocks noChangeArrowheads="1" noChangeAspect="1"/>
          </p:cNvPicPr>
          <p:nvPr/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3165" y="3200400"/>
            <a:ext cx="2186861" cy="2979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41808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68362"/>
          </a:xfrm>
        </p:spPr>
        <p:txBody>
          <a:bodyPr numCol="1"/>
          <a:lstStyle/>
          <a:p>
            <a:r>
              <a:rPr dirty="0" lang="en-US" smtClean="0"/>
              <a:t>Names and Numbers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4191000" cy="5257800"/>
          </a:xfrm>
        </p:spPr>
        <p:txBody>
          <a:bodyPr numCol="1">
            <a:normAutofit lnSpcReduction="10000"/>
          </a:bodyPr>
          <a:lstStyle/>
          <a:p>
            <a:r>
              <a:rPr b="1" dirty="0" lang="en-US" sz="3200"/>
              <a:t>Elba Advincula </a:t>
            </a:r>
          </a:p>
          <a:p>
            <a:pPr indent="0" marL="114300">
              <a:buNone/>
            </a:pPr>
            <a:r>
              <a:rPr dirty="0" lang="en-US" sz="2400"/>
              <a:t>   </a:t>
            </a:r>
            <a:r>
              <a:rPr dirty="0" lang="en-US" smtClean="0" sz="2400"/>
              <a:t> Office </a:t>
            </a:r>
            <a:r>
              <a:rPr dirty="0" lang="en-US" sz="2400"/>
              <a:t>Manager:  </a:t>
            </a:r>
            <a:endParaRPr dirty="0" lang="en-US" smtClean="0" sz="2400"/>
          </a:p>
          <a:p>
            <a:pPr indent="0" marL="114300">
              <a:buNone/>
            </a:pPr>
            <a:r>
              <a:rPr dirty="0" lang="en-US" sz="2400"/>
              <a:t> </a:t>
            </a:r>
            <a:r>
              <a:rPr dirty="0" lang="en-US" smtClean="0" sz="2400"/>
              <a:t>   646-4258</a:t>
            </a:r>
          </a:p>
          <a:p>
            <a:pPr indent="0" marL="114300">
              <a:buNone/>
            </a:pPr>
            <a:endParaRPr dirty="0" lang="en-US" sz="2400"/>
          </a:p>
          <a:p>
            <a:r>
              <a:rPr b="1" dirty="0" lang="en-US" smtClean="0" sz="3200"/>
              <a:t>Mike Torres</a:t>
            </a:r>
          </a:p>
          <a:p>
            <a:pPr indent="0" marL="114300">
              <a:buNone/>
            </a:pPr>
            <a:r>
              <a:rPr dirty="0" lang="en-US" sz="2400"/>
              <a:t> </a:t>
            </a:r>
            <a:r>
              <a:rPr dirty="0" lang="en-US" smtClean="0" sz="2400"/>
              <a:t>  Academic Counselor: </a:t>
            </a:r>
          </a:p>
          <a:p>
            <a:pPr indent="0" marL="114300">
              <a:buNone/>
            </a:pPr>
            <a:r>
              <a:rPr dirty="0" lang="en-US" sz="2400"/>
              <a:t> </a:t>
            </a:r>
            <a:r>
              <a:rPr dirty="0" lang="en-US" smtClean="0" sz="2400"/>
              <a:t>  646-4020</a:t>
            </a:r>
          </a:p>
          <a:p>
            <a:pPr indent="0" marL="114300">
              <a:buNone/>
            </a:pPr>
            <a:endParaRPr dirty="0" lang="en-US" smtClean="0" sz="2400"/>
          </a:p>
          <a:p>
            <a:r>
              <a:rPr b="1" dirty="0" lang="en-US" smtClean="0" sz="3200"/>
              <a:t>Lynn Kragelund</a:t>
            </a:r>
            <a:endParaRPr b="1" dirty="0" lang="en-US" sz="3200"/>
          </a:p>
          <a:p>
            <a:r>
              <a:rPr dirty="0" lang="en-US" smtClean="0" sz="2400"/>
              <a:t>TEAS Student Success Coordinator</a:t>
            </a:r>
          </a:p>
          <a:p>
            <a:pPr indent="0" marL="114300">
              <a:buNone/>
            </a:pPr>
            <a:r>
              <a:rPr dirty="0" lang="en-US" smtClean="0" sz="2400"/>
              <a:t>    646-4839</a:t>
            </a:r>
          </a:p>
          <a:p>
            <a:pPr indent="0" marL="114300">
              <a:buNone/>
            </a:pPr>
            <a:endParaRPr dirty="0" lang="en-US" smtClean="0" sz="3200"/>
          </a:p>
          <a:p>
            <a:pPr indent="0" marL="0">
              <a:buNone/>
            </a:pPr>
            <a:endParaRPr dirty="0" lang="en-US" smtClean="0" sz="3200"/>
          </a:p>
        </p:txBody>
      </p:sp>
      <p:sp>
        <p:nvSpPr>
          <p:cNvPr id="4" name="TextBox 3"/>
          <p:cNvSpPr txBox="1"/>
          <p:nvPr/>
        </p:nvSpPr>
        <p:spPr>
          <a:xfrm>
            <a:off x="4495800" y="1406236"/>
            <a:ext cx="3581400" cy="3170099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r>
              <a:rPr b="1" dirty="0" lang="en-US" sz="3200"/>
              <a:t>Laura Loop</a:t>
            </a:r>
          </a:p>
          <a:p>
            <a:pPr indent="0" marL="114300">
              <a:buNone/>
            </a:pPr>
            <a:r>
              <a:rPr dirty="0" lang="en-US" sz="3200"/>
              <a:t>  </a:t>
            </a:r>
            <a:r>
              <a:rPr dirty="0" lang="en-US" sz="2400"/>
              <a:t>Director: </a:t>
            </a:r>
            <a:endParaRPr dirty="0" lang="en-US" smtClean="0" sz="2400"/>
          </a:p>
          <a:p>
            <a:pPr indent="0" marL="114300">
              <a:buNone/>
            </a:pPr>
            <a:r>
              <a:rPr dirty="0" lang="en-US" sz="2400"/>
              <a:t> </a:t>
            </a:r>
            <a:r>
              <a:rPr dirty="0" lang="en-US" smtClean="0" sz="2400"/>
              <a:t>  </a:t>
            </a:r>
            <a:r>
              <a:rPr dirty="0" lang="en-US" sz="2400"/>
              <a:t>646-3025</a:t>
            </a:r>
          </a:p>
          <a:p>
            <a:pPr indent="0" marL="114300">
              <a:buNone/>
            </a:pPr>
            <a:endParaRPr dirty="0" lang="en-US" sz="3200"/>
          </a:p>
          <a:p>
            <a:r>
              <a:rPr b="1" dirty="0" lang="en-US" sz="3200"/>
              <a:t>Nancy </a:t>
            </a:r>
            <a:r>
              <a:rPr b="1" dirty="0" lang="en-US" smtClean="0" sz="3200"/>
              <a:t>Bingaman</a:t>
            </a:r>
          </a:p>
          <a:p>
            <a:r>
              <a:rPr dirty="0" lang="en-US" smtClean="0" sz="2400"/>
              <a:t>Assistant </a:t>
            </a:r>
            <a:r>
              <a:rPr dirty="0" lang="en-US" sz="2400"/>
              <a:t>Director: </a:t>
            </a:r>
            <a:endParaRPr dirty="0" lang="en-US" smtClean="0" sz="2400"/>
          </a:p>
          <a:p>
            <a:r>
              <a:rPr dirty="0" lang="en-US" smtClean="0" sz="2400"/>
              <a:t> </a:t>
            </a:r>
            <a:r>
              <a:rPr dirty="0" lang="en-US" sz="2400"/>
              <a:t>646-3026</a:t>
            </a:r>
          </a:p>
        </p:txBody>
      </p:sp>
    </p:spTree>
    <p:extLst>
      <p:ext uri="{BB962C8B-B14F-4D97-AF65-F5344CB8AC3E}">
        <p14:creationId xmlns:p14="http://schemas.microsoft.com/office/powerpoint/2010/main" val="2680229136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dirty="0" lang="en-US" smtClean="0" sz="4000"/>
              <a:t>Questions?</a:t>
            </a:r>
            <a:endParaRPr dirty="0" lang="en-US" sz="4000"/>
          </a:p>
        </p:txBody>
      </p:sp>
      <p:pic>
        <p:nvPicPr>
          <p:cNvPr descr="C:\Users\lloop\AppData\Local\Microsoft\Windows\Temporary Internet Files\Content.IE5\Z9GM734D\MP900315598[1].jpg" id="1026" name="Picture 2"/>
          <p:cNvPicPr>
            <a:picLocks noChangeArrowheads="1" noChangeAspect="1"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1600" y="1828800"/>
            <a:ext cx="5407351" cy="3857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3400" y="5791199"/>
            <a:ext cx="7010400" cy="523220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pPr algn="ctr"/>
            <a:r>
              <a:rPr b="1" dirty="0" lang="en-US" smtClean="0" sz="2800"/>
              <a:t>Contact the School of Nursing   831-646-4258</a:t>
            </a:r>
            <a:endParaRPr b="1" dirty="0" lang="en-US" sz="2800"/>
          </a:p>
        </p:txBody>
      </p:sp>
    </p:spTree>
    <p:extLst>
      <p:ext uri="{BB962C8B-B14F-4D97-AF65-F5344CB8AC3E}">
        <p14:creationId xmlns:p14="http://schemas.microsoft.com/office/powerpoint/2010/main" val="122932313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620000" cy="2057400"/>
          </a:xfrm>
        </p:spPr>
        <p:txBody>
          <a:bodyPr numCol="1">
            <a:noAutofit/>
          </a:bodyPr>
          <a:lstStyle/>
          <a:p>
            <a:pPr algn="ctr"/>
            <a:r>
              <a:rPr dirty="0" lang="en-US" smtClean="0" sz="4800"/>
              <a:t>Maurine Church Coburn </a:t>
            </a:r>
            <a:br>
              <a:rPr dirty="0" lang="en-US" smtClean="0" sz="4800"/>
            </a:br>
            <a:r>
              <a:rPr dirty="0" lang="en-US" smtClean="0" sz="4800"/>
              <a:t>School of Nursing</a:t>
            </a:r>
            <a:endParaRPr dirty="0" lang="en-US" sz="480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76200"/>
            <a:ext cx="2057400" cy="2057400"/>
          </a:xfrm>
          <a:prstGeom prst="rect">
            <a:avLst/>
          </a:prstGeom>
        </p:spPr>
      </p:pic>
      <p:pic>
        <p:nvPicPr>
          <p:cNvPr id="6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35765" y="607681"/>
            <a:ext cx="3260436" cy="132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000" y="4114800"/>
            <a:ext cx="7924800" cy="800219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r>
              <a:rPr dirty="0" lang="en-US" smtClean="0"/>
              <a:t>FIND US ON THE INTERNET:</a:t>
            </a:r>
          </a:p>
          <a:p>
            <a:r>
              <a:rPr lang="en-US" smtClean="0" sz="2800">
                <a:hlinkClick r:id="rId4"/>
              </a:rPr>
              <a:t>www.mpc.edu/schoolofnursing</a:t>
            </a:r>
            <a:r>
              <a:rPr lang="en-US" smtClean="0" sz="2800"/>
              <a:t> </a:t>
            </a:r>
            <a:endParaRPr dirty="0" lang="en-US" sz="28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305858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 noGrp="1"/>
          </p:cNvSpPr>
          <p:nvPr>
            <p:ph type="ctrTitle"/>
          </p:nvPr>
        </p:nvSpPr>
        <p:spPr>
          <a:xfrm>
            <a:off x="685800" y="1143000"/>
            <a:ext cx="7772400" cy="1295400"/>
          </a:xfrm>
        </p:spPr>
        <p:txBody>
          <a:bodyPr numCol="1"/>
          <a:lstStyle/>
          <a:p>
            <a:pPr eaLnBrk="1" hangingPunct="1"/>
            <a:r>
              <a:rPr lang="en-US" smtClean="0" sz="4000">
                <a:latin charset="0" pitchFamily="66" typeface="Lucida Handwriting"/>
              </a:rPr>
              <a:t>Welcome to MCCSN!</a:t>
            </a:r>
            <a:r>
              <a:rPr lang="en-US" smtClean="0" sz="4000">
                <a:latin charset="0" pitchFamily="34" typeface="Tahoma"/>
              </a:rPr>
              <a:t/>
            </a:r>
            <a:br>
              <a:rPr lang="en-US" smtClean="0" sz="4000">
                <a:latin charset="0" pitchFamily="34" typeface="Tahoma"/>
              </a:rPr>
            </a:br>
            <a:endParaRPr lang="en-US" smtClean="0" sz="4000">
              <a:latin charset="0" pitchFamily="34" typeface="Tahoma"/>
            </a:endParaRPr>
          </a:p>
        </p:txBody>
      </p:sp>
      <p:sp>
        <p:nvSpPr>
          <p:cNvPr id="10243" name="Rectangle 3"/>
          <p:cNvSpPr>
            <a:spLocks noChangeArrowheads="1" noGrp="1"/>
          </p:cNvSpPr>
          <p:nvPr>
            <p:ph idx="1" type="subTitle"/>
          </p:nvPr>
        </p:nvSpPr>
        <p:spPr/>
        <p:txBody>
          <a:bodyPr numCol="1"/>
          <a:lstStyle/>
          <a:p>
            <a:pPr eaLnBrk="1" hangingPunct="1"/>
            <a:endParaRPr lang="en-US" smtClean="0"/>
          </a:p>
        </p:txBody>
      </p:sp>
      <p:pic>
        <p:nvPicPr>
          <p:cNvPr descr="maurine" id="19558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362200"/>
            <a:ext cx="3371850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AutoShape 5"/>
          <p:cNvSpPr>
            <a:spLocks noChangeArrowheads="1"/>
          </p:cNvSpPr>
          <p:nvPr/>
        </p:nvSpPr>
        <p:spPr>
          <a:xfrm>
            <a:off x="4552016" y="2265679"/>
            <a:ext cx="3352800" cy="1752600"/>
          </a:xfrm>
          <a:prstGeom prst="wedgeEllipseCallout">
            <a:avLst>
              <a:gd fmla="val -99431" name="adj1"/>
              <a:gd fmla="val 65852" name="adj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numCol="1"/>
          <a:lstStyle/>
          <a:p>
            <a:pPr algn="ctr"/>
            <a:r>
              <a:rPr lang="en-US" sz="2000">
                <a:latin charset="0" pitchFamily="66" typeface="Comic Sans MS"/>
              </a:rPr>
              <a:t>Pleased to meet you!</a:t>
            </a:r>
          </a:p>
          <a:p>
            <a:pPr algn="ctr"/>
            <a:r>
              <a:rPr lang="en-US" sz="2000">
                <a:latin charset="0" pitchFamily="66" typeface="Comic Sans MS"/>
              </a:rPr>
              <a:t>My name is Maurine.</a:t>
            </a:r>
          </a:p>
        </p:txBody>
      </p:sp>
      <p:pic>
        <p:nvPicPr>
          <p:cNvPr descr="c:\Users\Laura\Documents\Emily\MCCSN pin.JPG" id="10246" name="Picture 7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06919" y="4300537"/>
            <a:ext cx="2024063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3384184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accel="50000" decel="50000" fill="hold" id="5" nodeType="clickEffect" presetClass="path" presetID="45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7 0  C 0.025 0  0.034 -0.01864  0.042 -0.0213  C 0.048 -0.0213  0.059 -0.00399  0.064 -0.00399  C 0.071 -0.00399  0.078 -0.00932  0.091 -0.00932  L 0.1 -0.2157  L 0.11 0.03329  L 0.122 0  L 0.132 -0.00932  L 0.156 -0.00133  C 0.167 -0.00533  0.176 -0.02264  0.187 -0.02929  C 0.191 -0.03062  0.2 -0.03196  0.206 -0.02929  C 0.212 -0.02663  0.217 -0.00799  0.219 -0.00666  C 0.222 -0.00133  0.229 -0.00666  0.233 -0.00399  L 0.239 0  L 0.25 0  E" pathEditMode="relative" ptsTypes="">
                                      <p:cBhvr>
                                        <p:cTn dur="2000" fill="hold" id="6"/>
                                        <p:tgtEl>
                                          <p:spTgt spid="195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dirty="0" lang="en-US" smtClean="0"/>
              <a:t>Application Cycle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497" y="1189678"/>
            <a:ext cx="4392553" cy="4937760"/>
          </a:xfrm>
        </p:spPr>
        <p:txBody>
          <a:bodyPr numCol="1">
            <a:normAutofit/>
          </a:bodyPr>
          <a:lstStyle/>
          <a:p>
            <a:r>
              <a:rPr dirty="0" lang="en-US" smtClean="0" sz="2400"/>
              <a:t>Applications are accepted every fall semester for the class entering the NEXT fall semester</a:t>
            </a:r>
          </a:p>
          <a:p>
            <a:r>
              <a:rPr b="1" dirty="0" lang="en-US" smtClean="0" sz="2400"/>
              <a:t>Submit application during the posted application period…see website:  </a:t>
            </a:r>
            <a:r>
              <a:rPr b="1" dirty="0" i="1" lang="en-US" smtClean="0" sz="2400">
                <a:solidFill>
                  <a:srgbClr val="FF0000"/>
                </a:solidFill>
              </a:rPr>
              <a:t>September</a:t>
            </a:r>
          </a:p>
          <a:p>
            <a:r>
              <a:rPr b="1" dirty="0" i="1" lang="en-US" smtClean="0" sz="2400">
                <a:solidFill>
                  <a:srgbClr val="FF0000"/>
                </a:solidFill>
              </a:rPr>
              <a:t> ONLINE APPLICATION!!  </a:t>
            </a:r>
            <a:r>
              <a:rPr b="1" i="1" sz="1800">
                <a:solidFill>
                  <a:srgbClr val="FF0000"/>
                </a:solidFill>
              </a:rPr>
              <a:t>(and application information packet...please read the WHOLE document!</a:t>
            </a:r>
            <a:r>
              <a:rPr b="1" i="1" sz="2400">
                <a:solidFill>
                  <a:srgbClr val="FF0000"/>
                </a:solidFill>
              </a:rPr>
              <a:t>)</a:t>
            </a:r>
          </a:p>
          <a:p>
            <a:r>
              <a:rPr/>
              <a:t>Paper transcripts must be </a:t>
            </a:r>
            <a:r>
              <a:rPr/>
              <a:t>mailed or delivered </a:t>
            </a:r>
            <a:r>
              <a:rPr b="1"/>
              <a:t>directly to the School of Nursing. </a:t>
            </a:r>
          </a:p>
          <a:p/>
          <a:p>
            <a:pPr>
              <a:buNone/>
            </a:pPr>
            <a:r>
              <a:rPr b="1" i="1" sz="2400">
                <a:solidFill>
                  <a:srgbClr val="FF0000"/>
                </a:solidFill>
              </a:rPr>
              <a:t/>
            </a:r>
          </a:p>
        </p:txBody>
      </p:sp>
      <p:pic>
        <p:nvPicPr>
          <p:cNvPr descr="C:\Users\lloop\AppData\Local\Microsoft\Windows\Temporary Internet Files\Content.IE5\I7RUY86H\MP900448350[1].jpg" id="1026" name="Picture 2"/>
          <p:cNvPicPr>
            <a:picLocks noChangeArrowheads="1" noChangeAspect="1"/>
          </p:cNvPicPr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41977" y="1391001"/>
            <a:ext cx="3276600" cy="218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842558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dirty="0" lang="en-US" smtClean="0"/>
              <a:t>Admissions Process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4953000"/>
          </a:xfrm>
          <a:ln>
            <a:solidFill>
              <a:schemeClr val="accent1"/>
            </a:solidFill>
          </a:ln>
        </p:spPr>
        <p:txBody>
          <a:bodyPr numCol="1">
            <a:normAutofit fontScale="92500" lnSpcReduction="10000"/>
          </a:bodyPr>
          <a:lstStyle/>
          <a:p>
            <a:r>
              <a:rPr dirty="0" lang="en-US" smtClean="0" sz="2400"/>
              <a:t>Applications are </a:t>
            </a:r>
            <a:r>
              <a:rPr b="1" dirty="0" lang="en-US" smtClean="0" sz="2400"/>
              <a:t>screened</a:t>
            </a:r>
            <a:r>
              <a:rPr dirty="0" lang="en-US" smtClean="0" sz="2400"/>
              <a:t> for the following:</a:t>
            </a:r>
          </a:p>
          <a:p>
            <a:pPr lvl="1">
              <a:buFont charset="2" pitchFamily="2" typeface="Wingdings"/>
              <a:buChar char="ü"/>
            </a:pPr>
            <a:r>
              <a:rPr dirty="0" lang="en-US" smtClean="0" sz="2400"/>
              <a:t>All pre-requisites completed with letter grade of C or better (letter grade is needed for scoring)</a:t>
            </a:r>
            <a:endParaRPr dirty="0" lang="en-US" sz="2400"/>
          </a:p>
          <a:p>
            <a:pPr lvl="1">
              <a:buFont charset="2" pitchFamily="2" typeface="Wingdings"/>
              <a:buChar char="ü"/>
            </a:pPr>
            <a:r>
              <a:rPr dirty="0" lang="en-US" smtClean="0" sz="2400"/>
              <a:t>Official transcript verification:</a:t>
            </a:r>
            <a:endParaRPr dirty="0" lang="en-US" sz="2400"/>
          </a:p>
          <a:p>
            <a:pPr lvl="2"/>
            <a:r>
              <a:rPr dirty="0" lang="en-US" smtClean="0" sz="2400"/>
              <a:t>Program of Study and Course Requirements</a:t>
            </a:r>
          </a:p>
          <a:p>
            <a:pPr lvl="2"/>
            <a:r>
              <a:rPr dirty="0" lang="en-US" smtClean="0" sz="2400"/>
              <a:t>Demographic data and contact information completed</a:t>
            </a:r>
          </a:p>
          <a:p>
            <a:pPr lvl="2"/>
            <a:r>
              <a:rPr dirty="0" lang="en-US" smtClean="0" sz="2400"/>
              <a:t>Evidence of high school diploma or </a:t>
            </a:r>
            <a:r>
              <a:rPr dirty="0" lang="en-US" smtClean="0" sz="2400"/>
              <a:t>equivalent</a:t>
            </a:r>
          </a:p>
          <a:p>
            <a:pPr indent="0" lvl="2" marL="777240">
              <a:buNone/>
            </a:pPr>
            <a:endParaRPr dirty="0" lang="en-US" smtClean="0" sz="2400"/>
          </a:p>
          <a:p>
            <a:r>
              <a:rPr dirty="0" lang="en-US" smtClean="0" sz="2400"/>
              <a:t>Can be in progress:  </a:t>
            </a:r>
          </a:p>
          <a:p>
            <a:pPr lvl="1"/>
            <a:r>
              <a:rPr b="1" dirty="0" i="1" lang="en-US" smtClean="0" sz="2400"/>
              <a:t>repeated</a:t>
            </a:r>
            <a:r>
              <a:rPr dirty="0" lang="en-US" smtClean="0" sz="2400"/>
              <a:t> pre-</a:t>
            </a:r>
            <a:r>
              <a:rPr dirty="0" err="1" lang="en-US" smtClean="0" sz="2400"/>
              <a:t>req</a:t>
            </a:r>
            <a:endParaRPr dirty="0" lang="en-US" smtClean="0" sz="2400"/>
          </a:p>
          <a:p>
            <a:pPr lvl="1"/>
            <a:r>
              <a:rPr dirty="0" lang="en-US" smtClean="0" sz="2400"/>
              <a:t>Third semester of a foreign language</a:t>
            </a:r>
          </a:p>
          <a:p>
            <a:pPr lvl="1"/>
            <a:r>
              <a:rPr dirty="0" lang="en-US" smtClean="0" sz="2400"/>
              <a:t>BA/BS degree</a:t>
            </a:r>
            <a:endParaRPr dirty="0" lang="en-US" smtClean="0" sz="2400"/>
          </a:p>
          <a:p>
            <a:pPr indent="0" lvl="1" marL="457200">
              <a:buNone/>
            </a:pPr>
            <a:r>
              <a:rPr dirty="0" lang="en-US" smtClean="0"/>
              <a:t> </a:t>
            </a:r>
          </a:p>
          <a:p>
            <a:pPr indent="0" lvl="1" marL="411480">
              <a:buNone/>
            </a:pPr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239079886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 numCol="1">
            <a:noAutofit/>
          </a:bodyPr>
          <a:lstStyle/>
          <a:p>
            <a:pPr fontAlgn="base" lvl="0">
              <a:spcAft>
                <a:spcPct val="0"/>
              </a:spcAft>
              <a:tabLst>
                <a:tab algn="l" pos="581025"/>
                <a:tab algn="l" pos="1163638"/>
                <a:tab algn="l" pos="1744663"/>
                <a:tab algn="l" pos="2327275"/>
                <a:tab algn="l" pos="2908300"/>
                <a:tab algn="l" pos="3489325"/>
                <a:tab algn="l" pos="4071938"/>
                <a:tab algn="l" pos="4652963"/>
                <a:tab algn="l" pos="5235575"/>
                <a:tab algn="l" pos="5816600"/>
                <a:tab algn="l" pos="6397625"/>
                <a:tab algn="l" pos="6980238"/>
                <a:tab algn="l" pos="7561263"/>
                <a:tab algn="l" pos="8143875"/>
                <a:tab algn="l" pos="8724900"/>
                <a:tab algn="l" pos="9305925"/>
              </a:tabLst>
            </a:pPr>
            <a:r>
              <a:rPr dirty="0" lang="en-US" smtClean="0" sz="3200">
                <a:latin charset="0" pitchFamily="18" typeface="Cambria"/>
                <a:cs charset="0" pitchFamily="34" typeface="Arial"/>
              </a:rPr>
              <a:t>Multi-Criterion Screening Process</a:t>
            </a:r>
            <a:br>
              <a:rPr dirty="0" lang="en-US" smtClean="0" sz="3200">
                <a:latin charset="0" pitchFamily="18" typeface="Cambria"/>
                <a:cs charset="0" pitchFamily="34" typeface="Arial"/>
              </a:rPr>
            </a:br>
            <a:endParaRPr dirty="0" lang="en-US" sz="3200">
              <a:latin charset="0" pitchFamily="18"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8378"/>
            <a:ext cx="8305800" cy="4599186"/>
          </a:xfrm>
        </p:spPr>
        <p:txBody>
          <a:bodyPr numCol="1">
            <a:normAutofit/>
          </a:bodyPr>
          <a:lstStyle/>
          <a:p>
            <a:pPr indent="0" marL="114300">
              <a:buNone/>
            </a:pPr>
            <a:r>
              <a:rPr dirty="0" i="1" lang="en-US" smtClean="0"/>
              <a:t>In accordance with applicable Education Code for nursing programs, MPC uses a “multi-criterion screening process:</a:t>
            </a:r>
          </a:p>
          <a:p>
            <a:pPr lvl="1"/>
            <a:r>
              <a:rPr dirty="0" lang="en-US" smtClean="0"/>
              <a:t>Academic </a:t>
            </a:r>
            <a:r>
              <a:rPr dirty="0" lang="en-US"/>
              <a:t>degrees or diplomas, or relevant certificates held by an applicant</a:t>
            </a:r>
            <a:r>
              <a:rPr dirty="0" lang="en-US" smtClean="0"/>
              <a:t>.</a:t>
            </a:r>
          </a:p>
          <a:p>
            <a:pPr lvl="1"/>
            <a:r>
              <a:rPr dirty="0" lang="en-US" smtClean="0"/>
              <a:t> </a:t>
            </a:r>
            <a:r>
              <a:rPr dirty="0" lang="en-US"/>
              <a:t>Any relevant work or volunteer </a:t>
            </a:r>
            <a:r>
              <a:rPr dirty="0" lang="en-US" smtClean="0"/>
              <a:t>experience</a:t>
            </a:r>
          </a:p>
          <a:p>
            <a:pPr lvl="1"/>
            <a:r>
              <a:rPr dirty="0" lang="en-US"/>
              <a:t>Grade point average in relevant course </a:t>
            </a:r>
            <a:r>
              <a:rPr dirty="0" lang="en-US" smtClean="0"/>
              <a:t>work</a:t>
            </a:r>
          </a:p>
          <a:p>
            <a:pPr lvl="1"/>
            <a:r>
              <a:rPr dirty="0" lang="en-US"/>
              <a:t>Proficiency or advanced level coursework in languages other than English. </a:t>
            </a:r>
            <a:endParaRPr dirty="0" lang="en-US" smtClean="0"/>
          </a:p>
          <a:p>
            <a:pPr lvl="1"/>
            <a:r>
              <a:rPr dirty="0" lang="en-US"/>
              <a:t>Assessment/readiness test results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5486400"/>
            <a:ext cx="7823200" cy="1477328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endParaRPr dirty="0" lang="en-US" smtClean="0" sz="1600">
              <a:latin charset="0" pitchFamily="34" typeface="Arial"/>
              <a:ea charset="0" pitchFamily="34" typeface="Calibri"/>
              <a:cs charset="0" pitchFamily="18" typeface="Times New Roman"/>
            </a:endParaRPr>
          </a:p>
          <a:p>
            <a:endParaRPr dirty="0" i="1" lang="en-US" smtClean="0" sz="1400">
              <a:latin charset="0" pitchFamily="34" typeface="Arial"/>
              <a:ea charset="0" pitchFamily="34" typeface="Calibri"/>
              <a:cs charset="0" pitchFamily="18" typeface="Times New Roman"/>
            </a:endParaRPr>
          </a:p>
          <a:p>
            <a:r>
              <a:rPr dirty="0" i="1" lang="en-US" smtClean="0" sz="1400">
                <a:latin charset="0" pitchFamily="34" typeface="Arial"/>
                <a:ea charset="0" pitchFamily="34" typeface="Calibri"/>
                <a:cs charset="0" pitchFamily="18" typeface="Times New Roman"/>
              </a:rPr>
              <a:t>Chancellor’s Office</a:t>
            </a:r>
            <a:r>
              <a:rPr dirty="0" i="1" lang="en-US" smtClean="0" sz="1400">
                <a:latin charset="0" pitchFamily="34" typeface="Arial"/>
                <a:cs charset="0" pitchFamily="34" typeface="Arial"/>
              </a:rPr>
              <a:t> </a:t>
            </a:r>
            <a:r>
              <a:rPr dirty="0" i="1" lang="en-US" smtClean="0" sz="1400">
                <a:latin charset="0" pitchFamily="34" typeface="Arial"/>
                <a:ea charset="0" pitchFamily="34" typeface="Calibri"/>
                <a:cs charset="0" pitchFamily="18" typeface="Times New Roman"/>
              </a:rPr>
              <a:t>California Community Colleges in collaboration with the Nursing Advisory Committee (3CNAC) </a:t>
            </a:r>
            <a:r>
              <a:rPr dirty="0" lang="en-US" sz="1600">
                <a:latin charset="0" pitchFamily="34" typeface="Arial"/>
                <a:cs charset="0" pitchFamily="34" typeface="Arial"/>
              </a:rPr>
              <a:t/>
            </a:r>
            <a:br>
              <a:rPr dirty="0" lang="en-US" sz="1600">
                <a:latin charset="0" pitchFamily="34" typeface="Arial"/>
                <a:cs charset="0" pitchFamily="34" typeface="Arial"/>
              </a:rPr>
            </a:br>
            <a:r>
              <a:rPr dirty="0" lang="en-US" sz="1600">
                <a:latin charset="0" pitchFamily="34" typeface="Arial"/>
                <a:cs charset="0" pitchFamily="34" typeface="Arial"/>
              </a:rPr>
              <a:t/>
            </a:r>
            <a:br>
              <a:rPr dirty="0" lang="en-US" sz="1600">
                <a:latin charset="0" pitchFamily="34" typeface="Arial"/>
                <a:cs charset="0" pitchFamily="34" typeface="Arial"/>
              </a:rPr>
            </a:br>
            <a:endParaRPr dirty="0" lang="en-US" sz="1600"/>
          </a:p>
        </p:txBody>
      </p:sp>
    </p:spTree>
    <p:extLst>
      <p:ext uri="{BB962C8B-B14F-4D97-AF65-F5344CB8AC3E}">
        <p14:creationId xmlns:p14="http://schemas.microsoft.com/office/powerpoint/2010/main" val="18806942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7739"/>
            <a:ext cx="8229600" cy="884238"/>
          </a:xfrm>
        </p:spPr>
        <p:txBody>
          <a:bodyPr numCol="1">
            <a:noAutofit/>
          </a:bodyPr>
          <a:lstStyle/>
          <a:p>
            <a:pPr fontAlgn="base" lvl="0">
              <a:spcAft>
                <a:spcPct val="0"/>
              </a:spcAft>
              <a:tabLst>
                <a:tab algn="l" pos="581025"/>
                <a:tab algn="l" pos="1163638"/>
                <a:tab algn="l" pos="1744663"/>
                <a:tab algn="l" pos="2327275"/>
                <a:tab algn="l" pos="2908300"/>
                <a:tab algn="l" pos="3489325"/>
                <a:tab algn="l" pos="4071938"/>
                <a:tab algn="l" pos="4652963"/>
                <a:tab algn="l" pos="5235575"/>
                <a:tab algn="l" pos="5816600"/>
                <a:tab algn="l" pos="6397625"/>
                <a:tab algn="l" pos="6980238"/>
                <a:tab algn="l" pos="7561263"/>
                <a:tab algn="l" pos="8143875"/>
                <a:tab algn="l" pos="8724900"/>
                <a:tab algn="l" pos="9305925"/>
              </a:tabLst>
            </a:pPr>
            <a:r>
              <a:rPr dirty="0" lang="en-US" sz="1050">
                <a:latin charset="0" pitchFamily="34" typeface="Arial"/>
                <a:cs charset="0" pitchFamily="34" typeface="Arial"/>
              </a:rPr>
              <a:t/>
            </a:r>
            <a:br>
              <a:rPr dirty="0" lang="en-US" sz="1050">
                <a:latin charset="0" pitchFamily="34" typeface="Arial"/>
                <a:cs charset="0" pitchFamily="34" typeface="Arial"/>
              </a:rPr>
            </a:br>
            <a:endParaRPr dirty="0" lang="en-US" sz="2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672" y="1751410"/>
            <a:ext cx="7601527" cy="4649389"/>
          </a:xfrm>
        </p:spPr>
        <p:txBody>
          <a:bodyPr numCol="1">
            <a:normAutofit/>
          </a:bodyPr>
          <a:lstStyle/>
          <a:p>
            <a:pPr indent="0" marL="0">
              <a:buNone/>
            </a:pPr>
            <a:r>
              <a:rPr dirty="0" lang="en-US" smtClean="0"/>
              <a:t>Life </a:t>
            </a:r>
            <a:r>
              <a:rPr dirty="0" lang="en-US"/>
              <a:t>experiences or special circumstances of an applicant, including by not necessarily limited to, the following:</a:t>
            </a:r>
          </a:p>
          <a:p>
            <a:pPr lvl="1"/>
            <a:r>
              <a:rPr dirty="0" lang="en-US"/>
              <a:t>Disabilities</a:t>
            </a:r>
          </a:p>
          <a:p>
            <a:pPr lvl="1"/>
            <a:r>
              <a:rPr dirty="0" lang="en-US"/>
              <a:t>Low family income</a:t>
            </a:r>
          </a:p>
          <a:p>
            <a:pPr lvl="1"/>
            <a:r>
              <a:rPr dirty="0" lang="en-US"/>
              <a:t>First generation of family to attend college</a:t>
            </a:r>
          </a:p>
          <a:p>
            <a:pPr lvl="1"/>
            <a:r>
              <a:rPr dirty="0" lang="en-US"/>
              <a:t>Need to work</a:t>
            </a:r>
          </a:p>
          <a:p>
            <a:pPr lvl="1"/>
            <a:r>
              <a:rPr dirty="0" lang="en-US" smtClean="0"/>
              <a:t>Disadvantaged </a:t>
            </a:r>
            <a:r>
              <a:rPr dirty="0" lang="en-US"/>
              <a:t>social or educational </a:t>
            </a:r>
            <a:r>
              <a:rPr dirty="0" lang="en-US" smtClean="0"/>
              <a:t>environment</a:t>
            </a:r>
          </a:p>
          <a:p>
            <a:pPr lvl="1"/>
            <a:r>
              <a:rPr dirty="0" lang="en-US"/>
              <a:t>Difficult personal and family situations or circumstances</a:t>
            </a:r>
          </a:p>
          <a:p>
            <a:pPr lvl="1"/>
            <a:r>
              <a:rPr dirty="0" lang="en-US"/>
              <a:t>Refugee or veteran </a:t>
            </a:r>
            <a:r>
              <a:rPr dirty="0" lang="en-US" smtClean="0"/>
              <a:t>status</a:t>
            </a:r>
          </a:p>
          <a:p>
            <a:pPr lvl="0"/>
            <a:endParaRPr dirty="0" lang="en-US"/>
          </a:p>
          <a:p>
            <a:pPr lvl="0"/>
            <a:r>
              <a:rPr b="1" dirty="0" lang="en-US" smtClean="0">
                <a:solidFill>
                  <a:srgbClr val="0070C0"/>
                </a:solidFill>
              </a:rPr>
              <a:t>Scoring Tool is </a:t>
            </a:r>
            <a:r>
              <a:rPr b="1" dirty="0" lang="en-US" smtClean="0">
                <a:solidFill>
                  <a:srgbClr val="0070C0"/>
                </a:solidFill>
              </a:rPr>
              <a:t>available </a:t>
            </a:r>
            <a:r>
              <a:rPr b="1" dirty="0" lang="en-US" smtClean="0">
                <a:solidFill>
                  <a:srgbClr val="0070C0"/>
                </a:solidFill>
              </a:rPr>
              <a:t>on the MCCSN webpage! </a:t>
            </a:r>
            <a:endParaRPr b="1" dirty="0" lang="en-US">
              <a:solidFill>
                <a:srgbClr val="0070C0"/>
              </a:solidFill>
            </a:endParaRPr>
          </a:p>
          <a:p>
            <a:pPr lvl="0"/>
            <a:endParaRPr dirty="0" lang="en-US"/>
          </a:p>
          <a:p>
            <a:pPr indent="0" marL="0">
              <a:buNone/>
            </a:pPr>
            <a:endParaRPr dirty="0" lang="en-US"/>
          </a:p>
        </p:txBody>
      </p:sp>
      <p:sp>
        <p:nvSpPr>
          <p:cNvPr id="4" name="TextBox 3"/>
          <p:cNvSpPr txBox="1"/>
          <p:nvPr/>
        </p:nvSpPr>
        <p:spPr>
          <a:xfrm>
            <a:off x="444501" y="304800"/>
            <a:ext cx="7391400" cy="1077218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r>
              <a:rPr dirty="0" i="1" lang="en-US" smtClean="0" sz="3200">
                <a:solidFill>
                  <a:schemeClr val="tx2"/>
                </a:solidFill>
                <a:latin charset="0" pitchFamily="18" typeface="Cambria"/>
                <a:cs charset="0" pitchFamily="34" typeface="Arial"/>
              </a:rPr>
              <a:t>NEW </a:t>
            </a:r>
            <a:r>
              <a:rPr dirty="0" lang="en-US" smtClean="0" sz="3200">
                <a:solidFill>
                  <a:schemeClr val="tx2"/>
                </a:solidFill>
                <a:latin charset="0" pitchFamily="18" typeface="Cambria"/>
                <a:cs charset="0" pitchFamily="34" typeface="Arial"/>
              </a:rPr>
              <a:t>Multi-Criterion Screening Process, cont’d</a:t>
            </a:r>
            <a:endParaRPr dirty="0" lang="en-US" sz="32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085647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dirty="0" lang="en-US" smtClean="0"/>
              <a:t>TEAS Testing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696200" cy="5105400"/>
          </a:xfrm>
        </p:spPr>
        <p:txBody>
          <a:bodyPr numCol="1">
            <a:normAutofit lnSpcReduction="10000"/>
          </a:bodyPr>
          <a:lstStyle/>
          <a:p>
            <a:r>
              <a:rPr b="1" dirty="0" lang="en-US" smtClean="0" sz="2400"/>
              <a:t>ATI TEAS </a:t>
            </a:r>
            <a:r>
              <a:rPr dirty="0" lang="en-US" smtClean="0" sz="2400"/>
              <a:t>is required before enrollment; the test will be administered at MPC to the </a:t>
            </a:r>
            <a:r>
              <a:rPr dirty="0" i="1" lang="en-US" smtClean="0" sz="2400" u="sng"/>
              <a:t>selected</a:t>
            </a:r>
            <a:r>
              <a:rPr dirty="0" lang="en-US" smtClean="0" sz="2400" u="sng"/>
              <a:t> </a:t>
            </a:r>
            <a:r>
              <a:rPr dirty="0" lang="en-US" smtClean="0" sz="2400"/>
              <a:t>applicants</a:t>
            </a:r>
          </a:p>
          <a:p>
            <a:pPr lvl="1"/>
            <a:r>
              <a:rPr dirty="0" lang="en-US"/>
              <a:t>Those students </a:t>
            </a:r>
            <a:r>
              <a:rPr dirty="0" lang="en-US" smtClean="0"/>
              <a:t>selected after PHASE 1 scoring will </a:t>
            </a:r>
            <a:r>
              <a:rPr dirty="0" lang="en-US"/>
              <a:t>be invited to take ATI TEAS at MPC at no cost to the student </a:t>
            </a:r>
            <a:endParaRPr dirty="0" lang="en-US" smtClean="0"/>
          </a:p>
          <a:p>
            <a:pPr lvl="1"/>
            <a:r>
              <a:rPr dirty="0" lang="en-US" smtClean="0"/>
              <a:t>NOTE: Not everyone achieves proficiency level on the first attempt! </a:t>
            </a:r>
          </a:p>
          <a:p>
            <a:r>
              <a:rPr dirty="0" lang="en-US" smtClean="0" sz="2600"/>
              <a:t>ATI TEAS result is not necessary prior to application, but is recommended</a:t>
            </a:r>
          </a:p>
          <a:p>
            <a:r>
              <a:rPr dirty="0" lang="en-US" smtClean="0" sz="2400"/>
              <a:t>Will use </a:t>
            </a:r>
            <a:r>
              <a:rPr b="1" dirty="0" lang="en-US" smtClean="0" sz="2400"/>
              <a:t>first passing score </a:t>
            </a:r>
            <a:r>
              <a:rPr dirty="0" lang="en-US" smtClean="0" sz="2400"/>
              <a:t>(may repeat after one year)</a:t>
            </a:r>
          </a:p>
          <a:p>
            <a:r>
              <a:rPr dirty="0" lang="en-US" smtClean="0" sz="2400"/>
              <a:t>Prepare well before taking this test! (Competitive for PHASE 2)  </a:t>
            </a:r>
          </a:p>
          <a:p>
            <a:r>
              <a:rPr dirty="0" lang="en-US" smtClean="0" sz="2400">
                <a:hlinkClick r:id="rId2"/>
              </a:rPr>
              <a:t>www.atitesting.com</a:t>
            </a:r>
            <a:r>
              <a:rPr dirty="0" lang="en-US" smtClean="0" sz="2400"/>
              <a:t> </a:t>
            </a:r>
          </a:p>
          <a:p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1000877022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dirty="0" lang="en-US" smtClean="0"/>
              <a:t>TEAS, cont’d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b="1" dirty="0" i="1" lang="en-US" smtClean="0" sz="2400" u="sng"/>
              <a:t>Once selected</a:t>
            </a:r>
            <a:r>
              <a:rPr dirty="0" lang="en-US" smtClean="0" sz="2400"/>
              <a:t>, please submit </a:t>
            </a:r>
            <a:r>
              <a:rPr dirty="0" i="1" lang="en-US" smtClean="0" sz="2400" u="sng"/>
              <a:t>all</a:t>
            </a:r>
            <a:r>
              <a:rPr dirty="0" lang="en-US" smtClean="0" sz="2400"/>
              <a:t> results previously taken in the past 2 years </a:t>
            </a:r>
            <a:r>
              <a:rPr dirty="0" lang="en-US" sz="2400"/>
              <a:t>(1 of 1, 2 of 2 </a:t>
            </a:r>
            <a:r>
              <a:rPr dirty="0" lang="en-US" smtClean="0" sz="2400"/>
              <a:t>etc.)</a:t>
            </a:r>
          </a:p>
          <a:p>
            <a:r>
              <a:rPr dirty="0" lang="en-US" smtClean="0" sz="2400"/>
              <a:t>Failure to submit all results from the </a:t>
            </a:r>
            <a:r>
              <a:rPr b="1" dirty="0" lang="en-US" smtClean="0" sz="2400"/>
              <a:t>past 2 years </a:t>
            </a:r>
            <a:r>
              <a:rPr dirty="0" lang="en-US" smtClean="0" sz="2400"/>
              <a:t>will disqualify an applicant</a:t>
            </a:r>
          </a:p>
          <a:p>
            <a:r>
              <a:rPr b="1" dirty="0" lang="en-US" smtClean="0" sz="2400"/>
              <a:t>Ok to contact the student success coordinator BEFORE you apply to start a remediation plan.</a:t>
            </a:r>
          </a:p>
          <a:p>
            <a:r>
              <a:rPr dirty="0" lang="en-US" smtClean="0" sz="2400"/>
              <a:t>Institution: MPC</a:t>
            </a:r>
          </a:p>
          <a:p>
            <a:pPr indent="0" marL="114300">
              <a:buNone/>
            </a:pPr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306870744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_rels/theme3.xml.rels><?xml version="1.0" encoding="UTF-8" standalone="yes"?><Relationships xmlns="http://schemas.openxmlformats.org/package/2006/relationships"><Relationship Id="rId1" Target="../media/image1.jpeg" Type="http://schemas.openxmlformats.org/officeDocument/2006/relationships/image"/></Relationships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algn="ctr" cap="flat" cmpd="sng" w="12700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algn="bl" blurRad="50800" dist="25400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dir="tl" rig="brightRoom">
              <a:rot lat="0" lon="0" rev="1800000"/>
            </a:lightRig>
          </a:scene3d>
          <a:sp3d contourW="10160" prstMaterial="dkEdge">
            <a:bevelT h="50800" prst="angle" w="38100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b="50000" l="20000" r="100000" t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algn="tl" flip="none" sx="32000" sy="32000" tx="0" ty="0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Words>956</Words>
  <Paragraphs>141</Paragraphs>
  <Slides>15</Slides>
  <Notes>3</Notes>
  <TotalTime>8529</TotalTime>
  <HiddenSlides>0</HiddenSlides>
  <MMClips>0</MMClips>
  <ScaleCrop>false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baseType="lpstr" size="16">
      <vt:lpstr>Adjacency</vt:lpstr>
      <vt:lpstr>Maurine Church Coburn  School of Nursing</vt:lpstr>
      <vt:lpstr>Maurine Church Coburn  School of Nursing</vt:lpstr>
      <vt:lpstr>Welcome to MCCSN!</vt:lpstr>
      <vt:lpstr>Application Cycle</vt:lpstr>
      <vt:lpstr>Admissions Process</vt:lpstr>
      <vt:lpstr>Multi-Criterion Screening Process</vt:lpstr>
      <vt:lpstr/>
      <vt:lpstr>TEAS Testing</vt:lpstr>
      <vt:lpstr>TEAS V, cont’d</vt:lpstr>
      <vt:lpstr>ATI TEAS Prep Resources</vt:lpstr>
      <vt:lpstr>Advanced Placement  for LVNs</vt:lpstr>
      <vt:lpstr>A few realities  to understand before starting a nursing program…</vt:lpstr>
      <vt:lpstr>Why MCCSN?…</vt:lpstr>
      <vt:lpstr>Names and Numbers</vt:lpstr>
      <vt:lpstr>Questions?</vt:lpstr>
    </vt:vector>
  </TitlesOfParts>
  <LinksUpToDate>false</LinksUpToDate>
  <SharedDoc>false</SharedDoc>
  <HyperlinksChanged>false</HyperlinksChanged>
  <Application>Microsoft Office PowerPoint</Application>
  <AppVersion>14.0000</AppVersion>
  <PresentationFormat>On-screen Show (4:3)</PresentationFormat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2012-08-30T23:23:33Z</dcterms:created>
  <dc:creator>Cheryl Jacobson</dc:creator>
  <cp:lastModifiedBy>Laura Loop</cp:lastModifiedBy>
  <cp:lastPrinted>2014-03-09T18:06:43Z</cp:lastPrinted>
  <dcterms:modified xsi:type="dcterms:W3CDTF">2016-02-27T01:22:57Z</dcterms:modified>
  <cp:revision>93</cp:revision>
  <dc:title>Maurine Church Coburn School of Nursing</dc:title>
</cp:coreProperties>
</file>