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rawings/drawing1.xml" ContentType="application/vnd.openxmlformats-officedocument.drawingml.chartshapes+xml"/>
  <Override PartName="/ppt/drawings/drawing3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theme/theme1.xml" ContentType="application/vnd.openxmlformats-officedocument.them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2"/>
  </p:notesMasterIdLst>
  <p:sldIdLst>
    <p:sldId id="256" r:id="rId2"/>
    <p:sldId id="321" r:id="rId3"/>
    <p:sldId id="305" r:id="rId4"/>
    <p:sldId id="317" r:id="rId5"/>
    <p:sldId id="307" r:id="rId6"/>
    <p:sldId id="318" r:id="rId7"/>
    <p:sldId id="313" r:id="rId8"/>
    <p:sldId id="319" r:id="rId9"/>
    <p:sldId id="320" r:id="rId10"/>
    <p:sldId id="322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660033"/>
    <a:srgbClr val="F5801F"/>
    <a:srgbClr val="969696"/>
    <a:srgbClr val="0CB41C"/>
    <a:srgbClr val="CCCC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23" autoAdjust="0"/>
    <p:restoredTop sz="94660"/>
  </p:normalViewPr>
  <p:slideViewPr>
    <p:cSldViewPr>
      <p:cViewPr varScale="1">
        <p:scale>
          <a:sx n="66" d="100"/>
          <a:sy n="66" d="100"/>
        </p:scale>
        <p:origin x="-3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1199095022624481"/>
          <c:y val="6.4377682403433931E-2"/>
          <c:w val="0.8733031674208146"/>
          <c:h val="0.64592274678111583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Then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Monterey campus</c:v>
                </c:pt>
                <c:pt idx="1">
                  <c:v>Ed Center</c:v>
                </c:pt>
                <c:pt idx="2">
                  <c:v>Distance Ed</c:v>
                </c:pt>
              </c:strCache>
            </c:strRef>
          </c:cat>
          <c:val>
            <c:numRef>
              <c:f>Sheet1!$B$2:$D$2</c:f>
              <c:numCache>
                <c:formatCode>_(* #,##0_);_(* \(#,##0\);_(* "-"??_);_(@_)</c:formatCode>
                <c:ptCount val="3"/>
                <c:pt idx="0">
                  <c:v>7623</c:v>
                </c:pt>
                <c:pt idx="1">
                  <c:v>871</c:v>
                </c:pt>
                <c:pt idx="2">
                  <c:v>1484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Now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Monterey campus</c:v>
                </c:pt>
                <c:pt idx="1">
                  <c:v>Ed Center</c:v>
                </c:pt>
                <c:pt idx="2">
                  <c:v>Distance Ed</c:v>
                </c:pt>
              </c:strCache>
            </c:strRef>
          </c:cat>
          <c:val>
            <c:numRef>
              <c:f>Sheet1!$B$3:$D$3</c:f>
              <c:numCache>
                <c:formatCode>_(* #,##0_);_(* \(#,##0\);_(* "-"??_);_(@_)</c:formatCode>
                <c:ptCount val="3"/>
                <c:pt idx="0">
                  <c:v>6601</c:v>
                </c:pt>
                <c:pt idx="1">
                  <c:v>1269</c:v>
                </c:pt>
                <c:pt idx="2">
                  <c:v>1635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720896"/>
        <c:axId val="88722432"/>
      </c:barChart>
      <c:catAx>
        <c:axId val="88720896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88722432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88722432"/>
        <c:scaling>
          <c:orientation val="minMax"/>
          <c:max val="7000"/>
        </c:scaling>
        <c:delete val="1"/>
        <c:axPos val="l"/>
        <c:majorGridlines>
          <c:spPr>
            <a:ln w="3167">
              <a:solidFill>
                <a:schemeClr val="tx1"/>
              </a:solidFill>
              <a:prstDash val="solid"/>
            </a:ln>
          </c:spPr>
        </c:majorGridlines>
        <c:numFmt formatCode="_(* #,##0_);_(* \(#,##0\);_(* &quot;-&quot;??_);_(@_)" sourceLinked="1"/>
        <c:majorTickMark val="cross"/>
        <c:minorTickMark val="cross"/>
        <c:tickLblPos val="nextTo"/>
        <c:crossAx val="88720896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noFill/>
        <a:ln w="12684">
          <a:solidFill>
            <a:schemeClr val="tx1"/>
          </a:solidFill>
          <a:prstDash val="solid"/>
        </a:ln>
      </c:spPr>
    </c:plotArea>
    <c:plotVisOnly val="1"/>
    <c:dispBlanksAs val="gap"/>
    <c:showDLblsOverMax val="1"/>
  </c:chart>
  <c:spPr>
    <a:noFill/>
    <a:ln>
      <a:noFill/>
    </a:ln>
  </c:spPr>
  <c:txPr>
    <a:bodyPr/>
    <a:lstStyle/>
    <a:p>
      <a:pPr>
        <a:defRPr sz="182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98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en-US" sz="1629" dirty="0" smtClean="0"/>
              <a:t>Then</a:t>
            </a:r>
            <a:endParaRPr lang="en-US" sz="1629" dirty="0"/>
          </a:p>
        </c:rich>
      </c:tx>
      <c:layout>
        <c:manualLayout>
          <c:xMode val="edge"/>
          <c:yMode val="edge"/>
          <c:x val="0.45784983127109102"/>
          <c:y val="4.8873129584462306E-2"/>
        </c:manualLayout>
      </c:layout>
      <c:overlay val="0"/>
      <c:spPr>
        <a:noFill/>
        <a:ln w="22947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806763285024209"/>
          <c:y val="0.16738197424892687"/>
          <c:w val="0.71014492753623193"/>
          <c:h val="0.6309012875536500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7632850241545889E-2"/>
          <c:y val="0.84549363587616067"/>
          <c:w val="0.9154589371980677"/>
          <c:h val="0.15450636412383933"/>
        </c:manualLayout>
      </c:layout>
      <c:overlay val="0"/>
      <c:spPr>
        <a:noFill/>
        <a:ln w="2869">
          <a:solidFill>
            <a:schemeClr val="tx1"/>
          </a:solidFill>
          <a:prstDash val="solid"/>
        </a:ln>
      </c:spPr>
      <c:txPr>
        <a:bodyPr/>
        <a:lstStyle/>
        <a:p>
          <a:pPr>
            <a:defRPr sz="99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2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98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en-US" sz="1629" dirty="0" smtClean="0"/>
              <a:t>Then</a:t>
            </a:r>
            <a:endParaRPr lang="en-US" sz="1629" dirty="0"/>
          </a:p>
        </c:rich>
      </c:tx>
      <c:layout>
        <c:manualLayout>
          <c:xMode val="edge"/>
          <c:yMode val="edge"/>
          <c:x val="0.45096967930534576"/>
          <c:y val="3.9681184049455698E-2"/>
        </c:manualLayout>
      </c:layout>
      <c:overlay val="0"/>
      <c:spPr>
        <a:noFill/>
        <a:ln w="22947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611209468932773"/>
          <c:y val="0.13367842696748486"/>
          <c:w val="0.74619691115507714"/>
          <c:h val="0.6646048866069218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FFFFFF"/>
            </a:solidFill>
            <a:ln w="11474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FF0000"/>
              </a:solidFill>
              <a:ln w="11474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5801F"/>
              </a:solidFill>
              <a:ln w="11474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 w="11474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0CB41C"/>
              </a:solidFill>
              <a:ln w="11474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0070C0"/>
              </a:solidFill>
              <a:ln w="11474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7030A0"/>
              </a:solidFill>
              <a:ln w="11474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969696"/>
              </a:solidFill>
              <a:ln w="11474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Sheet1!$B$1:$H$1</c:f>
              <c:strCache>
                <c:ptCount val="7"/>
                <c:pt idx="0">
                  <c:v>Marina</c:v>
                </c:pt>
                <c:pt idx="1">
                  <c:v>Seaside/Sand City</c:v>
                </c:pt>
                <c:pt idx="2">
                  <c:v>Monterey</c:v>
                </c:pt>
                <c:pt idx="3">
                  <c:v>PG/PB</c:v>
                </c:pt>
                <c:pt idx="4">
                  <c:v>Carmel area</c:v>
                </c:pt>
                <c:pt idx="5">
                  <c:v>Salinas</c:v>
                </c:pt>
                <c:pt idx="6">
                  <c:v>Other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0.12</c:v>
                </c:pt>
                <c:pt idx="1">
                  <c:v>0.16</c:v>
                </c:pt>
                <c:pt idx="2">
                  <c:v>0.21</c:v>
                </c:pt>
                <c:pt idx="3">
                  <c:v>0.12</c:v>
                </c:pt>
                <c:pt idx="4">
                  <c:v>0.14000000000000001</c:v>
                </c:pt>
                <c:pt idx="5">
                  <c:v>0.14000000000000001</c:v>
                </c:pt>
                <c:pt idx="6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1474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6.7632850241545889E-2"/>
          <c:y val="0.84549363587616067"/>
          <c:w val="0.9154589371980677"/>
          <c:h val="0.15450636412383933"/>
        </c:manualLayout>
      </c:layout>
      <c:overlay val="0"/>
      <c:spPr>
        <a:noFill/>
        <a:ln w="2869">
          <a:solidFill>
            <a:schemeClr val="tx1"/>
          </a:solidFill>
          <a:prstDash val="solid"/>
        </a:ln>
      </c:spPr>
      <c:txPr>
        <a:bodyPr/>
        <a:lstStyle/>
        <a:p>
          <a:pPr>
            <a:defRPr sz="99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2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98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en-US" sz="1631" dirty="0" smtClean="0"/>
              <a:t>Now</a:t>
            </a:r>
            <a:endParaRPr lang="en-US" sz="1631" dirty="0"/>
          </a:p>
        </c:rich>
      </c:tx>
      <c:layout>
        <c:manualLayout>
          <c:xMode val="edge"/>
          <c:yMode val="edge"/>
          <c:x val="0.47047356580427441"/>
          <c:y val="3.2973468783509111E-2"/>
        </c:manualLayout>
      </c:layout>
      <c:overlay val="0"/>
      <c:spPr>
        <a:noFill/>
        <a:ln w="22982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367490898058253"/>
          <c:y val="0.12761146355658162"/>
          <c:w val="0.75420639736477113"/>
          <c:h val="0.6706718261600188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FFFFFF"/>
            </a:solidFill>
            <a:ln w="1149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FF0000"/>
              </a:solidFill>
              <a:ln w="1149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5801F"/>
              </a:solidFill>
              <a:ln w="1149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 w="1149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0CB41C"/>
              </a:solidFill>
              <a:ln w="1149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0070C0"/>
              </a:solidFill>
              <a:ln w="1149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7030A0"/>
              </a:solidFill>
              <a:ln w="1149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969696"/>
              </a:solidFill>
              <a:ln w="11491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Sheet1!$B$1:$H$1</c:f>
              <c:strCache>
                <c:ptCount val="7"/>
                <c:pt idx="0">
                  <c:v>Marina</c:v>
                </c:pt>
                <c:pt idx="1">
                  <c:v>Seaside/Sand City</c:v>
                </c:pt>
                <c:pt idx="2">
                  <c:v>Monterey</c:v>
                </c:pt>
                <c:pt idx="3">
                  <c:v>PG/PB</c:v>
                </c:pt>
                <c:pt idx="4">
                  <c:v>Carmel area</c:v>
                </c:pt>
                <c:pt idx="5">
                  <c:v>Salinas</c:v>
                </c:pt>
                <c:pt idx="6">
                  <c:v>Other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0.13</c:v>
                </c:pt>
                <c:pt idx="1">
                  <c:v>0.17</c:v>
                </c:pt>
                <c:pt idx="2">
                  <c:v>0.18</c:v>
                </c:pt>
                <c:pt idx="3">
                  <c:v>0.1</c:v>
                </c:pt>
                <c:pt idx="4">
                  <c:v>0.1</c:v>
                </c:pt>
                <c:pt idx="5">
                  <c:v>0.17</c:v>
                </c:pt>
                <c:pt idx="6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1491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6.7632850241545889E-2"/>
          <c:y val="0.84549363587616067"/>
          <c:w val="0.9154589371980677"/>
          <c:h val="0.15450636412383933"/>
        </c:manualLayout>
      </c:layout>
      <c:overlay val="0"/>
      <c:spPr>
        <a:noFill/>
        <a:ln w="2874">
          <a:solidFill>
            <a:schemeClr val="tx1"/>
          </a:solidFill>
          <a:prstDash val="solid"/>
        </a:ln>
      </c:spPr>
      <c:txPr>
        <a:bodyPr/>
        <a:lstStyle/>
        <a:p>
          <a:pPr>
            <a:defRPr sz="995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2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c:style val="2"/>
  <c:chart>
    <c:title>
      <c:tx>
        <c:rich>
          <a:bodyPr/>
          <a:lstStyle/>
          <a:p>
            <a:pPr>
              <a:defRPr sz="218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Then</a:t>
            </a:r>
            <a:endParaRPr lang="en-US" dirty="0"/>
          </a:p>
        </c:rich>
      </c:tx>
      <c:layout/>
      <c:overlay val="0"/>
      <c:spPr>
        <a:noFill/>
        <a:ln w="25252"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FFFFFF"/>
            </a:solidFill>
            <a:ln w="12622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FF0000"/>
              </a:solidFill>
              <a:ln w="12622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pattFill prst="smCheck">
                <a:fgClr>
                  <a:srgbClr val="99CC00"/>
                </a:fgClr>
                <a:bgClr>
                  <a:srgbClr val="FFFFFF"/>
                </a:bgClr>
              </a:pattFill>
              <a:ln w="12622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3366FF"/>
              </a:solidFill>
              <a:ln w="12622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pattFill prst="dkDnDiag">
                <a:fgClr>
                  <a:srgbClr val="FFFF99"/>
                </a:fgClr>
                <a:bgClr>
                  <a:srgbClr val="FFFFFF"/>
                </a:bgClr>
              </a:pattFill>
              <a:ln w="12622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969696"/>
              </a:solidFill>
              <a:ln w="12622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1.6099019462189869E-2"/>
                  <c:y val="5.569841178611797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1786262566235824E-4"/>
                  <c:y val="0.1014426116443473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300" b="0" i="0" baseline="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Sheet1!$B$1:$F$1</c:f>
              <c:strCache>
                <c:ptCount val="5"/>
                <c:pt idx="0">
                  <c:v>African-Amer</c:v>
                </c:pt>
                <c:pt idx="1">
                  <c:v>Asian/ Filipino/ PacIsl.</c:v>
                </c:pt>
                <c:pt idx="2">
                  <c:v>Hispanic</c:v>
                </c:pt>
                <c:pt idx="3">
                  <c:v>White</c:v>
                </c:pt>
                <c:pt idx="4">
                  <c:v>Other</c:v>
                </c:pt>
              </c:strCache>
            </c:strRef>
          </c:cat>
          <c:val>
            <c:numRef>
              <c:f>Sheet1!$B$2:$F$2</c:f>
              <c:numCache>
                <c:formatCode>0%</c:formatCode>
                <c:ptCount val="5"/>
                <c:pt idx="0">
                  <c:v>0.05</c:v>
                </c:pt>
                <c:pt idx="1">
                  <c:v>0.12</c:v>
                </c:pt>
                <c:pt idx="2">
                  <c:v>0.21</c:v>
                </c:pt>
                <c:pt idx="3">
                  <c:v>0.59</c:v>
                </c:pt>
                <c:pt idx="4">
                  <c:v>0.03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 w="12622">
          <a:solidFill>
            <a:schemeClr val="tx1"/>
          </a:solidFill>
          <a:prstDash val="solid"/>
        </a:ln>
      </c:spPr>
    </c:plotArea>
    <c:plotVisOnly val="1"/>
    <c:dispBlanksAs val="zero"/>
    <c:showDLblsOverMax val="1"/>
  </c:chart>
  <c:spPr>
    <a:noFill/>
    <a:ln>
      <a:noFill/>
    </a:ln>
  </c:spPr>
  <c:txPr>
    <a:bodyPr/>
    <a:lstStyle/>
    <a:p>
      <a:pPr>
        <a:defRPr sz="178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c:style val="2"/>
  <c:chart>
    <c:title>
      <c:tx>
        <c:rich>
          <a:bodyPr/>
          <a:lstStyle/>
          <a:p>
            <a:pPr>
              <a:defRPr sz="22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Now</a:t>
            </a:r>
            <a:endParaRPr lang="en-US" dirty="0"/>
          </a:p>
        </c:rich>
      </c:tx>
      <c:layout/>
      <c:overlay val="0"/>
      <c:spPr>
        <a:noFill/>
        <a:ln w="25406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168226613182787"/>
          <c:y val="0.24145300342795228"/>
          <c:w val="0.80581785767345115"/>
          <c:h val="0.60794799226609131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12706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FF0000"/>
              </a:solidFill>
              <a:ln w="12706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pattFill prst="smCheck">
                <a:fgClr>
                  <a:srgbClr val="99CC00"/>
                </a:fgClr>
                <a:bgClr>
                  <a:srgbClr val="FFFFFF"/>
                </a:bgClr>
              </a:pattFill>
              <a:ln w="12706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3366FF"/>
              </a:solidFill>
              <a:ln w="12706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pattFill prst="dkDnDiag">
                <a:fgClr>
                  <a:srgbClr val="FFFF99"/>
                </a:fgClr>
                <a:bgClr>
                  <a:srgbClr val="FFFFFF"/>
                </a:bgClr>
              </a:pattFill>
              <a:ln w="12706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969696"/>
              </a:solidFill>
              <a:ln w="12706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3.440635368692127E-2"/>
                  <c:y val="6.975537310505228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300" b="0" i="0" baseline="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Sheet1!$B$1:$F$1</c:f>
              <c:strCache>
                <c:ptCount val="5"/>
                <c:pt idx="0">
                  <c:v>African-Amer</c:v>
                </c:pt>
                <c:pt idx="1">
                  <c:v>Asian/ Filipino/ PacIsl.</c:v>
                </c:pt>
                <c:pt idx="2">
                  <c:v>Hispanic</c:v>
                </c:pt>
                <c:pt idx="3">
                  <c:v>White</c:v>
                </c:pt>
                <c:pt idx="4">
                  <c:v>Other</c:v>
                </c:pt>
              </c:strCache>
            </c:strRef>
          </c:cat>
          <c:val>
            <c:numRef>
              <c:f>Sheet1!$B$2:$F$2</c:f>
              <c:numCache>
                <c:formatCode>0%</c:formatCode>
                <c:ptCount val="5"/>
                <c:pt idx="0">
                  <c:v>0.04</c:v>
                </c:pt>
                <c:pt idx="1">
                  <c:v>0.11</c:v>
                </c:pt>
                <c:pt idx="2">
                  <c:v>0.31</c:v>
                </c:pt>
                <c:pt idx="3">
                  <c:v>0.48</c:v>
                </c:pt>
                <c:pt idx="4">
                  <c:v>0.06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 w="12706">
          <a:solidFill>
            <a:schemeClr val="tx1"/>
          </a:solidFill>
          <a:prstDash val="solid"/>
        </a:ln>
      </c:spPr>
    </c:plotArea>
    <c:plotVisOnly val="1"/>
    <c:dispBlanksAs val="zero"/>
    <c:showDLblsOverMax val="1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98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en-US" sz="1629" dirty="0" smtClean="0"/>
              <a:t>Then</a:t>
            </a:r>
            <a:endParaRPr lang="en-US" sz="1629" dirty="0"/>
          </a:p>
        </c:rich>
      </c:tx>
      <c:layout>
        <c:manualLayout>
          <c:xMode val="edge"/>
          <c:yMode val="edge"/>
          <c:x val="0.45784983127109102"/>
          <c:y val="4.8873129584462306E-2"/>
        </c:manualLayout>
      </c:layout>
      <c:overlay val="0"/>
      <c:spPr>
        <a:noFill/>
        <a:ln w="22947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806763285024209"/>
          <c:y val="0.16738197424892687"/>
          <c:w val="0.71014492753623193"/>
          <c:h val="0.6309012875536500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7632850241545889E-2"/>
          <c:y val="0.84549363587616067"/>
          <c:w val="0.9154589371980677"/>
          <c:h val="0.15450636412383933"/>
        </c:manualLayout>
      </c:layout>
      <c:overlay val="0"/>
      <c:spPr>
        <a:noFill/>
        <a:ln w="2869">
          <a:solidFill>
            <a:schemeClr val="tx1"/>
          </a:solidFill>
          <a:prstDash val="solid"/>
        </a:ln>
      </c:spPr>
      <c:txPr>
        <a:bodyPr/>
        <a:lstStyle/>
        <a:p>
          <a:pPr>
            <a:defRPr sz="99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2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c:style val="2"/>
  <c:chart>
    <c:title>
      <c:tx>
        <c:rich>
          <a:bodyPr/>
          <a:lstStyle/>
          <a:p>
            <a:pPr>
              <a:defRPr sz="198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Then</a:t>
            </a:r>
            <a:endParaRPr lang="en-US" dirty="0"/>
          </a:p>
        </c:rich>
      </c:tx>
      <c:layout/>
      <c:overlay val="0"/>
      <c:spPr>
        <a:noFill/>
        <a:ln w="22894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2019392772410002E-2"/>
          <c:y val="0.16514363904433155"/>
          <c:w val="0.87150706598356431"/>
          <c:h val="0.70001787464899734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FFFFFF"/>
            </a:solidFill>
            <a:ln w="11447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FF0000"/>
              </a:solidFill>
              <a:ln w="11447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pattFill prst="smCheck">
                <a:fgClr>
                  <a:srgbClr val="99CC00"/>
                </a:fgClr>
                <a:bgClr>
                  <a:srgbClr val="FFFFFF"/>
                </a:bgClr>
              </a:pattFill>
              <a:ln w="11447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3366FF"/>
              </a:solidFill>
              <a:ln w="11447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FF00"/>
              </a:solidFill>
              <a:ln w="11447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969696"/>
              </a:solidFill>
              <a:ln w="11447">
                <a:solidFill>
                  <a:schemeClr val="tx1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-6.0698552418938768E-2"/>
                  <c:y val="-6.0678799185941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2408733624454149"/>
                  <c:y val="6.653876755068478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4786177492005639"/>
                  <c:y val="0.11132503734564335"/>
                </c:manualLayout>
              </c:layout>
              <c:spPr/>
              <c:txPr>
                <a:bodyPr/>
                <a:lstStyle/>
                <a:p>
                  <a:pPr>
                    <a:defRPr sz="1200" b="0" i="0" baseline="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300" b="0" i="0" baseline="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Sheet1!$B$1:$G$1</c:f>
              <c:strCache>
                <c:ptCount val="6"/>
                <c:pt idx="0">
                  <c:v>Transfer</c:v>
                </c:pt>
                <c:pt idx="1">
                  <c:v>Degree/ Cert</c:v>
                </c:pt>
                <c:pt idx="2">
                  <c:v>Job- related</c:v>
                </c:pt>
                <c:pt idx="3">
                  <c:v>Life-long learning</c:v>
                </c:pt>
                <c:pt idx="4">
                  <c:v>Skills Improve</c:v>
                </c:pt>
                <c:pt idx="5">
                  <c:v>Other/ Unsure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6"/>
                <c:pt idx="0">
                  <c:v>0.21</c:v>
                </c:pt>
                <c:pt idx="1">
                  <c:v>0.08</c:v>
                </c:pt>
                <c:pt idx="2">
                  <c:v>0.13</c:v>
                </c:pt>
                <c:pt idx="3">
                  <c:v>0.37</c:v>
                </c:pt>
                <c:pt idx="4">
                  <c:v>0.09</c:v>
                </c:pt>
                <c:pt idx="5">
                  <c:v>0.12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 w="11447">
          <a:solidFill>
            <a:schemeClr val="tx1"/>
          </a:solidFill>
          <a:prstDash val="solid"/>
        </a:ln>
      </c:spPr>
    </c:plotArea>
    <c:plotVisOnly val="1"/>
    <c:dispBlanksAs val="zero"/>
    <c:showDLblsOverMax val="1"/>
  </c:chart>
  <c:spPr>
    <a:noFill/>
    <a:ln>
      <a:noFill/>
    </a:ln>
  </c:spPr>
  <c:txPr>
    <a:bodyPr/>
    <a:lstStyle/>
    <a:p>
      <a:pPr>
        <a:defRPr sz="162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c:style val="2"/>
  <c:chart>
    <c:title>
      <c:tx>
        <c:rich>
          <a:bodyPr/>
          <a:lstStyle/>
          <a:p>
            <a:pPr>
              <a:defRPr sz="198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Now</a:t>
            </a:r>
            <a:endParaRPr lang="en-US" dirty="0"/>
          </a:p>
        </c:rich>
      </c:tx>
      <c:layout/>
      <c:overlay val="0"/>
      <c:spPr>
        <a:noFill/>
        <a:ln w="22894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25E-2"/>
          <c:y val="0.16480588326731452"/>
          <c:w val="0.85069444444444442"/>
          <c:h val="0.6671204901293397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FFFFFF"/>
            </a:solidFill>
            <a:ln w="11447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FF0000"/>
              </a:solidFill>
              <a:ln w="11447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pattFill prst="smCheck">
                <a:fgClr>
                  <a:srgbClr val="99CC00"/>
                </a:fgClr>
                <a:bgClr>
                  <a:srgbClr val="FFFFFF"/>
                </a:bgClr>
              </a:pattFill>
              <a:ln w="11447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3366FF"/>
              </a:solidFill>
              <a:ln w="11447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FF00"/>
              </a:solidFill>
              <a:ln w="11447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969696"/>
              </a:solidFill>
              <a:ln w="11447">
                <a:solidFill>
                  <a:schemeClr val="tx1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-0.10830708661417317"/>
                  <c:y val="-0.1647958062423953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300" b="0" i="0" baseline="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Sheet1!$B$1:$G$1</c:f>
              <c:strCache>
                <c:ptCount val="6"/>
                <c:pt idx="0">
                  <c:v>Transfer</c:v>
                </c:pt>
                <c:pt idx="1">
                  <c:v>Degree/ Cert</c:v>
                </c:pt>
                <c:pt idx="2">
                  <c:v>Job- related</c:v>
                </c:pt>
                <c:pt idx="3">
                  <c:v>Life-long learning</c:v>
                </c:pt>
                <c:pt idx="4">
                  <c:v>Skills Improve</c:v>
                </c:pt>
                <c:pt idx="5">
                  <c:v>Other/ Unsure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6"/>
                <c:pt idx="0">
                  <c:v>0.4</c:v>
                </c:pt>
                <c:pt idx="1">
                  <c:v>0.1</c:v>
                </c:pt>
                <c:pt idx="2">
                  <c:v>0.13</c:v>
                </c:pt>
                <c:pt idx="3">
                  <c:v>0.15</c:v>
                </c:pt>
                <c:pt idx="4">
                  <c:v>0.1</c:v>
                </c:pt>
                <c:pt idx="5">
                  <c:v>0.12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 w="11447">
          <a:solidFill>
            <a:schemeClr val="tx1"/>
          </a:solidFill>
          <a:prstDash val="solid"/>
        </a:ln>
      </c:spPr>
    </c:plotArea>
    <c:plotVisOnly val="1"/>
    <c:dispBlanksAs val="zero"/>
    <c:showDLblsOverMax val="1"/>
  </c:chart>
  <c:spPr>
    <a:noFill/>
    <a:ln>
      <a:noFill/>
    </a:ln>
  </c:spPr>
  <c:txPr>
    <a:bodyPr/>
    <a:lstStyle/>
    <a:p>
      <a:pPr>
        <a:defRPr sz="162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98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en-US" sz="1629" dirty="0" smtClean="0"/>
              <a:t>Then</a:t>
            </a:r>
            <a:endParaRPr lang="en-US" sz="1629" dirty="0"/>
          </a:p>
        </c:rich>
      </c:tx>
      <c:layout>
        <c:manualLayout>
          <c:xMode val="edge"/>
          <c:yMode val="edge"/>
          <c:x val="0.45784983127109102"/>
          <c:y val="4.8873129584462306E-2"/>
        </c:manualLayout>
      </c:layout>
      <c:overlay val="0"/>
      <c:spPr>
        <a:noFill/>
        <a:ln w="22947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806763285024209"/>
          <c:y val="0.16738197424892687"/>
          <c:w val="0.71014492753623193"/>
          <c:h val="0.6309012875536500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7632850241545889E-2"/>
          <c:y val="0.84549363587616067"/>
          <c:w val="0.9154589371980677"/>
          <c:h val="0.15450636412383933"/>
        </c:manualLayout>
      </c:layout>
      <c:overlay val="0"/>
      <c:spPr>
        <a:noFill/>
        <a:ln w="2869">
          <a:solidFill>
            <a:schemeClr val="tx1"/>
          </a:solidFill>
          <a:prstDash val="solid"/>
        </a:ln>
      </c:spPr>
      <c:txPr>
        <a:bodyPr/>
        <a:lstStyle/>
        <a:p>
          <a:pPr>
            <a:defRPr sz="99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2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0.00014</cdr:y>
    </cdr:from>
    <cdr:to>
      <cdr:x>1</cdr:x>
      <cdr:y>0.59453</cdr:y>
    </cdr:to>
    <cdr:sp macro="" textlink="">
      <cdr:nvSpPr>
        <cdr:cNvPr id="2" name="Content Placeholder 5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611"/>
          <a:ext cx="3517900" cy="26663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normAutofit/>
        </a:bodyPr>
        <a:lstStyle xmlns:a="http://schemas.openxmlformats.org/drawingml/2006/main">
          <a:lvl1pPr marL="365760" indent="-283464" algn="l" rtl="0" eaLnBrk="1" latinLnBrk="0" hangingPunct="1">
            <a:lnSpc>
              <a:spcPct val="100000"/>
            </a:lnSpc>
            <a:spcBef>
              <a:spcPts val="600"/>
            </a:spcBef>
            <a:buClr>
              <a:schemeClr val="accent1"/>
            </a:buClr>
            <a:buSzPct val="80000"/>
            <a:buFont typeface="Wingdings 2"/>
            <a:buChar char=""/>
            <a:defRPr kumimoji="0" sz="2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640080" indent="-237744" algn="l" rtl="0" eaLnBrk="1" latinLnBrk="0" hangingPunct="1">
            <a:lnSpc>
              <a:spcPct val="100000"/>
            </a:lnSpc>
            <a:spcBef>
              <a:spcPts val="550"/>
            </a:spcBef>
            <a:buClr>
              <a:schemeClr val="accent1"/>
            </a:buClr>
            <a:buFont typeface="Verdana"/>
            <a:buChar char="◦"/>
            <a:defRPr kumimoji="0" sz="2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886968" indent="-22860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2"/>
            </a:buClr>
            <a:buFont typeface="Wingdings 2"/>
            <a:buChar char=""/>
            <a:defRPr kumimoji="0"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097280" indent="-173736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3"/>
            </a:buClr>
            <a:buFont typeface="Wingdings 2"/>
            <a:buChar char=""/>
            <a:defRPr kumimoji="0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298448" indent="-18288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4"/>
            </a:buClr>
            <a:buFont typeface="Wingdings 2"/>
            <a:buChar char=""/>
            <a:defRPr kumimoji="0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1508760" indent="-18288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5"/>
            </a:buClr>
            <a:buFont typeface="Wingdings 2"/>
            <a:buChar char=""/>
            <a:defRPr kumimoji="0"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1719072" indent="-18288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6"/>
            </a:buClr>
            <a:buFont typeface="Wingdings 2"/>
            <a:buChar char=""/>
            <a:defRPr kumimoji="0"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1920240" indent="-18288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6"/>
            </a:buClr>
            <a:buFont typeface="Wingdings 2"/>
            <a:buChar char=""/>
            <a:defRPr kumimoji="0"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2130552" indent="-18288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6"/>
            </a:buClr>
            <a:buFont typeface="Wingdings 2"/>
            <a:buChar char=""/>
            <a:defRPr kumimoji="0"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  <a:extLst/>
        </a:lstStyle>
        <a:p xmlns:a="http://schemas.openxmlformats.org/drawingml/2006/main">
          <a:pPr marL="82296" indent="0" algn="ctr">
            <a:buNone/>
          </a:pPr>
          <a:r>
            <a:rPr lang="en-US" dirty="0" smtClean="0"/>
            <a:t>Then</a:t>
          </a:r>
        </a:p>
        <a:p xmlns:a="http://schemas.openxmlformats.org/drawingml/2006/main">
          <a:pPr marL="82296" indent="0" algn="ctr">
            <a:buNone/>
          </a:pPr>
          <a:endParaRPr lang="en-US" dirty="0"/>
        </a:p>
        <a:p xmlns:a="http://schemas.openxmlformats.org/drawingml/2006/main">
          <a:pPr marL="82296" indent="0">
            <a:buNone/>
          </a:pPr>
          <a:r>
            <a:rPr lang="en-US" dirty="0" smtClean="0"/>
            <a:t>Median – 30</a:t>
          </a:r>
        </a:p>
        <a:p xmlns:a="http://schemas.openxmlformats.org/drawingml/2006/main">
          <a:pPr marL="82296" indent="0">
            <a:buNone/>
          </a:pPr>
          <a:r>
            <a:rPr lang="en-US" dirty="0" smtClean="0"/>
            <a:t>Mean (Avg.) – 37</a:t>
          </a:r>
        </a:p>
        <a:p xmlns:a="http://schemas.openxmlformats.org/drawingml/2006/main">
          <a:pPr marL="82296" indent="0">
            <a:buNone/>
          </a:pPr>
          <a:endParaRPr lang="en-US" dirty="0" smtClean="0"/>
        </a:p>
        <a:p xmlns:a="http://schemas.openxmlformats.org/drawingml/2006/main">
          <a:pPr marL="82296" indent="0" algn="ctr">
            <a:buNone/>
          </a:pPr>
          <a:endParaRPr lang="en-US" dirty="0" smtClean="0"/>
        </a:p>
        <a:p xmlns:a="http://schemas.openxmlformats.org/drawingml/2006/main"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0.00014</cdr:y>
    </cdr:from>
    <cdr:to>
      <cdr:x>1</cdr:x>
      <cdr:y>1</cdr:y>
    </cdr:to>
    <cdr:sp macro="" textlink="">
      <cdr:nvSpPr>
        <cdr:cNvPr id="2" name="Content Placeholder 5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383"/>
          <a:ext cx="2930236" cy="27428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normAutofit/>
        </a:bodyPr>
        <a:lstStyle xmlns:a="http://schemas.openxmlformats.org/drawingml/2006/main">
          <a:lvl1pPr marL="365760" indent="-283464" algn="l" rtl="0" eaLnBrk="1" latinLnBrk="0" hangingPunct="1">
            <a:lnSpc>
              <a:spcPct val="100000"/>
            </a:lnSpc>
            <a:spcBef>
              <a:spcPts val="600"/>
            </a:spcBef>
            <a:buClr>
              <a:schemeClr val="accent1"/>
            </a:buClr>
            <a:buSzPct val="80000"/>
            <a:buFont typeface="Wingdings 2"/>
            <a:buChar char=""/>
            <a:defRPr kumimoji="0" sz="2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640080" indent="-237744" algn="l" rtl="0" eaLnBrk="1" latinLnBrk="0" hangingPunct="1">
            <a:lnSpc>
              <a:spcPct val="100000"/>
            </a:lnSpc>
            <a:spcBef>
              <a:spcPts val="550"/>
            </a:spcBef>
            <a:buClr>
              <a:schemeClr val="accent1"/>
            </a:buClr>
            <a:buFont typeface="Verdana"/>
            <a:buChar char="◦"/>
            <a:defRPr kumimoji="0" sz="2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886968" indent="-22860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2"/>
            </a:buClr>
            <a:buFont typeface="Wingdings 2"/>
            <a:buChar char=""/>
            <a:defRPr kumimoji="0"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097280" indent="-173736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3"/>
            </a:buClr>
            <a:buFont typeface="Wingdings 2"/>
            <a:buChar char=""/>
            <a:defRPr kumimoji="0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298448" indent="-18288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4"/>
            </a:buClr>
            <a:buFont typeface="Wingdings 2"/>
            <a:buChar char=""/>
            <a:defRPr kumimoji="0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1508760" indent="-18288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5"/>
            </a:buClr>
            <a:buFont typeface="Wingdings 2"/>
            <a:buChar char=""/>
            <a:defRPr kumimoji="0"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1719072" indent="-18288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6"/>
            </a:buClr>
            <a:buFont typeface="Wingdings 2"/>
            <a:buChar char=""/>
            <a:defRPr kumimoji="0"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1920240" indent="-18288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6"/>
            </a:buClr>
            <a:buFont typeface="Wingdings 2"/>
            <a:buChar char=""/>
            <a:defRPr kumimoji="0"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2130552" indent="-18288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6"/>
            </a:buClr>
            <a:buFont typeface="Wingdings 2"/>
            <a:buChar char=""/>
            <a:defRPr kumimoji="0"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  <a:extLst/>
        </a:lstStyle>
        <a:p xmlns:a="http://schemas.openxmlformats.org/drawingml/2006/main">
          <a:pPr marL="82296" indent="0" algn="ctr">
            <a:buNone/>
          </a:pPr>
          <a:r>
            <a:rPr lang="en-US" dirty="0" smtClean="0"/>
            <a:t>Then</a:t>
          </a:r>
        </a:p>
        <a:p xmlns:a="http://schemas.openxmlformats.org/drawingml/2006/main">
          <a:pPr marL="82296" indent="0" algn="ctr">
            <a:buNone/>
          </a:pPr>
          <a:endParaRPr lang="en-US" dirty="0"/>
        </a:p>
        <a:p xmlns:a="http://schemas.openxmlformats.org/drawingml/2006/main">
          <a:pPr marL="82296" indent="0">
            <a:buNone/>
          </a:pPr>
          <a:r>
            <a:rPr lang="en-US" dirty="0" smtClean="0"/>
            <a:t>Median – 6 units</a:t>
          </a:r>
        </a:p>
        <a:p xmlns:a="http://schemas.openxmlformats.org/drawingml/2006/main">
          <a:pPr marL="82296" indent="0">
            <a:buNone/>
          </a:pPr>
          <a:endParaRPr lang="en-US" dirty="0" smtClean="0"/>
        </a:p>
        <a:p xmlns:a="http://schemas.openxmlformats.org/drawingml/2006/main">
          <a:pPr marL="82296" indent="0">
            <a:buNone/>
          </a:pPr>
          <a:r>
            <a:rPr lang="en-US" dirty="0" smtClean="0"/>
            <a:t>19% enrolled in noncredit only</a:t>
          </a:r>
        </a:p>
        <a:p xmlns:a="http://schemas.openxmlformats.org/drawingml/2006/main">
          <a:pPr marL="82296" indent="0">
            <a:buNone/>
          </a:pPr>
          <a:endParaRPr lang="en-US" dirty="0" smtClean="0"/>
        </a:p>
        <a:p xmlns:a="http://schemas.openxmlformats.org/drawingml/2006/main">
          <a:pPr marL="82296" indent="0" algn="ctr">
            <a:buNone/>
          </a:pPr>
          <a:endParaRPr lang="en-US" dirty="0" smtClean="0"/>
        </a:p>
        <a:p xmlns:a="http://schemas.openxmlformats.org/drawingml/2006/main">
          <a:endParaRPr lang="en-US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0.00014</cdr:y>
    </cdr:from>
    <cdr:to>
      <cdr:x>1</cdr:x>
      <cdr:y>0.59453</cdr:y>
    </cdr:to>
    <cdr:sp macro="" textlink="">
      <cdr:nvSpPr>
        <cdr:cNvPr id="2" name="Content Placeholder 5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611"/>
          <a:ext cx="3517900" cy="26663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normAutofit/>
        </a:bodyPr>
        <a:lstStyle xmlns:a="http://schemas.openxmlformats.org/drawingml/2006/main">
          <a:lvl1pPr marL="365760" indent="-283464" algn="l" rtl="0" eaLnBrk="1" latinLnBrk="0" hangingPunct="1">
            <a:lnSpc>
              <a:spcPct val="100000"/>
            </a:lnSpc>
            <a:spcBef>
              <a:spcPts val="600"/>
            </a:spcBef>
            <a:buClr>
              <a:schemeClr val="accent1"/>
            </a:buClr>
            <a:buSzPct val="80000"/>
            <a:buFont typeface="Wingdings 2"/>
            <a:buChar char=""/>
            <a:defRPr kumimoji="0" sz="2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640080" indent="-237744" algn="l" rtl="0" eaLnBrk="1" latinLnBrk="0" hangingPunct="1">
            <a:lnSpc>
              <a:spcPct val="100000"/>
            </a:lnSpc>
            <a:spcBef>
              <a:spcPts val="550"/>
            </a:spcBef>
            <a:buClr>
              <a:schemeClr val="accent1"/>
            </a:buClr>
            <a:buFont typeface="Verdana"/>
            <a:buChar char="◦"/>
            <a:defRPr kumimoji="0" sz="2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886968" indent="-22860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2"/>
            </a:buClr>
            <a:buFont typeface="Wingdings 2"/>
            <a:buChar char=""/>
            <a:defRPr kumimoji="0"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097280" indent="-173736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3"/>
            </a:buClr>
            <a:buFont typeface="Wingdings 2"/>
            <a:buChar char=""/>
            <a:defRPr kumimoji="0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298448" indent="-18288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4"/>
            </a:buClr>
            <a:buFont typeface="Wingdings 2"/>
            <a:buChar char=""/>
            <a:defRPr kumimoji="0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1508760" indent="-18288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5"/>
            </a:buClr>
            <a:buFont typeface="Wingdings 2"/>
            <a:buChar char=""/>
            <a:defRPr kumimoji="0"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1719072" indent="-18288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6"/>
            </a:buClr>
            <a:buFont typeface="Wingdings 2"/>
            <a:buChar char=""/>
            <a:defRPr kumimoji="0"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1920240" indent="-18288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6"/>
            </a:buClr>
            <a:buFont typeface="Wingdings 2"/>
            <a:buChar char=""/>
            <a:defRPr kumimoji="0"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2130552" indent="-182880" algn="l" rtl="0" eaLnBrk="1" latinLnBrk="0" hangingPunct="1">
            <a:lnSpc>
              <a:spcPct val="100000"/>
            </a:lnSpc>
            <a:spcBef>
              <a:spcPct val="20000"/>
            </a:spcBef>
            <a:buClr>
              <a:schemeClr val="accent6"/>
            </a:buClr>
            <a:buFont typeface="Wingdings 2"/>
            <a:buChar char=""/>
            <a:defRPr kumimoji="0" sz="20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  <a:extLst/>
        </a:lstStyle>
        <a:p xmlns:a="http://schemas.openxmlformats.org/drawingml/2006/main">
          <a:pPr marL="82296" indent="0" algn="ctr">
            <a:buNone/>
          </a:pPr>
          <a:r>
            <a:rPr lang="en-US" dirty="0" smtClean="0"/>
            <a:t>Then</a:t>
          </a:r>
        </a:p>
        <a:p xmlns:a="http://schemas.openxmlformats.org/drawingml/2006/main">
          <a:pPr marL="82296" indent="0" algn="ctr">
            <a:buNone/>
          </a:pPr>
          <a:endParaRPr lang="en-US" dirty="0"/>
        </a:p>
        <a:p xmlns:a="http://schemas.openxmlformats.org/drawingml/2006/main">
          <a:pPr marL="82296" indent="0">
            <a:buNone/>
          </a:pPr>
          <a:r>
            <a:rPr lang="en-US" dirty="0" smtClean="0"/>
            <a:t> 4,387 basic skills enrollments (13%)</a:t>
          </a:r>
        </a:p>
        <a:p xmlns:a="http://schemas.openxmlformats.org/drawingml/2006/main">
          <a:pPr marL="82296" indent="0">
            <a:buNone/>
          </a:pPr>
          <a:endParaRPr lang="en-US" dirty="0" smtClean="0"/>
        </a:p>
        <a:p xmlns:a="http://schemas.openxmlformats.org/drawingml/2006/main">
          <a:pPr marL="82296" indent="0">
            <a:buNone/>
          </a:pPr>
          <a:endParaRPr lang="en-US" dirty="0" smtClean="0"/>
        </a:p>
        <a:p xmlns:a="http://schemas.openxmlformats.org/drawingml/2006/main">
          <a:pPr marL="82296" indent="0" algn="ctr">
            <a:buNone/>
          </a:pPr>
          <a:endParaRPr lang="en-US" dirty="0" smtClean="0"/>
        </a:p>
        <a:p xmlns:a="http://schemas.openxmlformats.org/drawingml/2006/main">
          <a:endParaRPr lang="en-US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BB6944-4B70-4B23-96E3-4653F65F6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61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0D8E4A0-2E62-4C74-BD1C-5AC91D4B0C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047D75C-5B04-46D0-B05B-32CEC38078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6DCF69D-B272-43CF-A14A-D198261D7F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455E82E-202B-4FE9-AAE3-E6F05DF9B9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669350-872D-4387-A489-5423C5A660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DD8890-4B19-48CC-BD78-603437A1F3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D1C20C-8C92-4AE4-92EF-581C49DBBD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35A026-0D6F-47D6-8F9A-00E0F6AC91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445F02D-F5FB-4406-9807-F00D3B1B5D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A5114D5-1E10-436E-8708-615FC52EA3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455E419-9782-4590-94E6-AFAFADF874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883DE053-0C65-4652-A74F-38A5CE577C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143000"/>
            <a:ext cx="7696200" cy="18478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MPC Enrollment and Demographic Trends:</a:t>
            </a:r>
            <a:b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Implications for Access and Success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543800" cy="1752600"/>
          </a:xfrm>
        </p:spPr>
        <p:txBody>
          <a:bodyPr/>
          <a:lstStyle/>
          <a:p>
            <a:r>
              <a:rPr lang="en-US" dirty="0" smtClean="0"/>
              <a:t>Presentation to Governing Board of Trustees</a:t>
            </a:r>
          </a:p>
          <a:p>
            <a:r>
              <a:rPr lang="en-US" dirty="0" smtClean="0"/>
              <a:t>September 25,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Ahead…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Nov. 2013 – Success in Basic Skills Math, English, and ESL</a:t>
            </a:r>
          </a:p>
          <a:p>
            <a:endParaRPr lang="en-US" dirty="0" smtClean="0"/>
          </a:p>
          <a:p>
            <a:r>
              <a:rPr lang="en-US" dirty="0" smtClean="0"/>
              <a:t>Jan. 2014 – Success through a Student </a:t>
            </a:r>
            <a:r>
              <a:rPr lang="en-US" smtClean="0"/>
              <a:t>Equity Lens</a:t>
            </a:r>
          </a:p>
          <a:p>
            <a:endParaRPr lang="en-US" dirty="0" smtClean="0"/>
          </a:p>
          <a:p>
            <a:r>
              <a:rPr lang="en-US" dirty="0" smtClean="0"/>
              <a:t>Feb. 2014 – Retention &amp; Success for Face-to-Face vs. Distance 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13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Headcount, by location</a:t>
            </a:r>
          </a:p>
          <a:p>
            <a:r>
              <a:rPr lang="en-US" dirty="0" smtClean="0"/>
              <a:t>Demographics of students</a:t>
            </a:r>
          </a:p>
          <a:p>
            <a:pPr lvl="1"/>
            <a:r>
              <a:rPr lang="en-US" dirty="0" smtClean="0"/>
              <a:t>City of Residence, Ethnicity, Age, Educational Goal</a:t>
            </a:r>
          </a:p>
          <a:p>
            <a:r>
              <a:rPr lang="en-US" dirty="0" smtClean="0"/>
              <a:t>Enrollments</a:t>
            </a:r>
          </a:p>
          <a:p>
            <a:pPr lvl="1"/>
            <a:r>
              <a:rPr lang="en-US" dirty="0" smtClean="0"/>
              <a:t>Unit load, Noncredit enrollments, Basic Skills enrollments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sz="2400" dirty="0" smtClean="0"/>
              <a:t>Headcount:  Fall 2010 </a:t>
            </a:r>
            <a:r>
              <a:rPr lang="en-US" sz="2400" dirty="0" smtClean="0">
                <a:sym typeface="Wingdings" pitchFamily="2" charset="2"/>
              </a:rPr>
              <a:t> Fall 2013</a:t>
            </a:r>
          </a:p>
          <a:p>
            <a:r>
              <a:rPr lang="en-US" sz="2400" dirty="0" smtClean="0">
                <a:sym typeface="Wingdings" pitchFamily="2" charset="2"/>
              </a:rPr>
              <a:t>Demographics &amp; Enrollments:  Spring 2010  Spring 2013</a:t>
            </a:r>
          </a:p>
          <a:p>
            <a:r>
              <a:rPr lang="en-US" sz="2200" dirty="0" smtClean="0">
                <a:sym typeface="Wingdings" pitchFamily="2" charset="2"/>
              </a:rPr>
              <a:t>Demographics &amp; Enrollments excludes </a:t>
            </a:r>
            <a:r>
              <a:rPr lang="en-US" sz="2200" i="1" dirty="0" smtClean="0">
                <a:sym typeface="Wingdings" pitchFamily="2" charset="2"/>
              </a:rPr>
              <a:t>most</a:t>
            </a:r>
            <a:r>
              <a:rPr lang="en-US" sz="2200" dirty="0" smtClean="0">
                <a:sym typeface="Wingdings" pitchFamily="2" charset="2"/>
              </a:rPr>
              <a:t> ISA’s (except THEA)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002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Headcount  (as of 1</a:t>
            </a:r>
            <a:r>
              <a:rPr lang="en-US" sz="3600" baseline="30000" dirty="0" smtClean="0"/>
              <a:t>st</a:t>
            </a:r>
            <a:r>
              <a:rPr lang="en-US" sz="3600" dirty="0" smtClean="0"/>
              <a:t> Census)</a:t>
            </a:r>
            <a:endParaRPr lang="en-US" sz="1800" dirty="0" smtClean="0"/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467906"/>
              </p:ext>
            </p:extLst>
          </p:nvPr>
        </p:nvGraphicFramePr>
        <p:xfrm>
          <a:off x="838200" y="1524000"/>
          <a:ext cx="8081842" cy="4303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City of Residence – Then &amp; Now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85015821"/>
              </p:ext>
            </p:extLst>
          </p:nvPr>
        </p:nvGraphicFramePr>
        <p:xfrm>
          <a:off x="1100128" y="1524000"/>
          <a:ext cx="3827472" cy="4297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70511349"/>
              </p:ext>
            </p:extLst>
          </p:nvPr>
        </p:nvGraphicFramePr>
        <p:xfrm>
          <a:off x="5029200" y="1571727"/>
          <a:ext cx="3784600" cy="4255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04800"/>
            <a:ext cx="749808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Ethnicity of Students – Then &amp; Now</a:t>
            </a: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51486400"/>
              </p:ext>
            </p:extLst>
          </p:nvPr>
        </p:nvGraphicFramePr>
        <p:xfrm>
          <a:off x="762000" y="1371600"/>
          <a:ext cx="4038600" cy="5219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25797926"/>
              </p:ext>
            </p:extLst>
          </p:nvPr>
        </p:nvGraphicFramePr>
        <p:xfrm>
          <a:off x="4648200" y="1295400"/>
          <a:ext cx="4038600" cy="5353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Age of Students – Then &amp; Now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98989797"/>
              </p:ext>
            </p:extLst>
          </p:nvPr>
        </p:nvGraphicFramePr>
        <p:xfrm>
          <a:off x="1600200" y="1752601"/>
          <a:ext cx="2930236" cy="2743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257800" y="1752600"/>
            <a:ext cx="2895600" cy="2590800"/>
          </a:xfrm>
        </p:spPr>
        <p:txBody>
          <a:bodyPr/>
          <a:lstStyle/>
          <a:p>
            <a:pPr marL="82296" indent="0" algn="ctr">
              <a:buNone/>
            </a:pPr>
            <a:r>
              <a:rPr lang="en-US" dirty="0" smtClean="0"/>
              <a:t>Now</a:t>
            </a:r>
          </a:p>
          <a:p>
            <a:pPr marL="82296" indent="0" algn="ctr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Median – 24</a:t>
            </a:r>
          </a:p>
          <a:p>
            <a:pPr marL="82296" indent="0">
              <a:buNone/>
            </a:pPr>
            <a:r>
              <a:rPr lang="en-US" dirty="0" smtClean="0"/>
              <a:t>Mean (Avg.) – 31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 algn="ctr">
              <a:buNone/>
            </a:pPr>
            <a:endParaRPr lang="en-US" dirty="0" smtClean="0"/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819400" y="4495800"/>
            <a:ext cx="3810000" cy="1143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79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866888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 smtClean="0"/>
              <a:t>Educational Goals of Students – Then &amp; Now</a:t>
            </a: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58129696"/>
              </p:ext>
            </p:extLst>
          </p:nvPr>
        </p:nvGraphicFramePr>
        <p:xfrm>
          <a:off x="914400" y="1447800"/>
          <a:ext cx="36353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Object 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97370609"/>
              </p:ext>
            </p:extLst>
          </p:nvPr>
        </p:nvGraphicFramePr>
        <p:xfrm>
          <a:off x="5181600" y="1447800"/>
          <a:ext cx="3657600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Unit Load of Students – Then &amp; Now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16025916"/>
              </p:ext>
            </p:extLst>
          </p:nvPr>
        </p:nvGraphicFramePr>
        <p:xfrm>
          <a:off x="1600200" y="1752601"/>
          <a:ext cx="3274970" cy="3406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257800" y="1905000"/>
            <a:ext cx="2895600" cy="304800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dirty="0" smtClean="0"/>
              <a:t>Now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Median – 7 units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5% enrolled in noncredit only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 algn="ctr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40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Basic Skills Enrollments – Then &amp; Now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90644301"/>
              </p:ext>
            </p:extLst>
          </p:nvPr>
        </p:nvGraphicFramePr>
        <p:xfrm>
          <a:off x="1600200" y="1752601"/>
          <a:ext cx="2930236" cy="2743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257800" y="1752600"/>
            <a:ext cx="2971800" cy="2590800"/>
          </a:xfrm>
        </p:spPr>
        <p:txBody>
          <a:bodyPr/>
          <a:lstStyle/>
          <a:p>
            <a:pPr marL="82296" indent="0" algn="ctr">
              <a:buNone/>
            </a:pPr>
            <a:r>
              <a:rPr lang="en-US" dirty="0" smtClean="0"/>
              <a:t>Now</a:t>
            </a:r>
          </a:p>
          <a:p>
            <a:pPr marL="82296" indent="0" algn="ctr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4,654 basic skills enrollments (18%)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 algn="ctr">
              <a:buNone/>
            </a:pPr>
            <a:endParaRPr lang="en-US" dirty="0" smtClean="0"/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819400" y="4876800"/>
            <a:ext cx="3429000" cy="1066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49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eting_x0020_Date xmlns="60b9d0fb-5439-4b33-89af-c173a4ca16d8">2013-09-25T07:00:00+00:00</Meeting_x0020_Date>
    <Meeting_x0020_Type xmlns="60b9d0fb-5439-4b33-89af-c173a4ca16d8">Regular Meeting</Meeting_x0020_Type>
    <FY xmlns="60b9d0fb-5439-4b33-89af-c173a4ca16d8">2013/2014</F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D2C3B81CD6644DB4DF041E17AF46B2" ma:contentTypeVersion="3" ma:contentTypeDescription="Create a new document." ma:contentTypeScope="" ma:versionID="817438a5aaa6f826019480629f0263fb">
  <xsd:schema xmlns:xsd="http://www.w3.org/2001/XMLSchema" xmlns:xs="http://www.w3.org/2001/XMLSchema" xmlns:p="http://schemas.microsoft.com/office/2006/metadata/properties" xmlns:ns2="60b9d0fb-5439-4b33-89af-c173a4ca16d8" targetNamespace="http://schemas.microsoft.com/office/2006/metadata/properties" ma:root="true" ma:fieldsID="581b5729b52b3b4f22484e0587568f1d" ns2:_="">
    <xsd:import namespace="60b9d0fb-5439-4b33-89af-c173a4ca16d8"/>
    <xsd:element name="properties">
      <xsd:complexType>
        <xsd:sequence>
          <xsd:element name="documentManagement">
            <xsd:complexType>
              <xsd:all>
                <xsd:element ref="ns2:Meeting_x0020_Date"/>
                <xsd:element ref="ns2:Meeting_x0020_Type"/>
                <xsd:element ref="ns2:F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9d0fb-5439-4b33-89af-c173a4ca16d8" elementFormDefault="qualified">
    <xsd:import namespace="http://schemas.microsoft.com/office/2006/documentManagement/types"/>
    <xsd:import namespace="http://schemas.microsoft.com/office/infopath/2007/PartnerControls"/>
    <xsd:element name="Meeting_x0020_Date" ma:index="8" ma:displayName="Meeting Date" ma:default="[today]" ma:format="DateOnly" ma:internalName="Meeting_x0020_Date">
      <xsd:simpleType>
        <xsd:restriction base="dms:DateTime"/>
      </xsd:simpleType>
    </xsd:element>
    <xsd:element name="Meeting_x0020_Type" ma:index="9" ma:displayName="Meeting Type" ma:default="Regular Meeting" ma:format="Dropdown" ma:internalName="Meeting_x0020_Type">
      <xsd:simpleType>
        <xsd:union memberTypes="dms:Text">
          <xsd:simpleType>
            <xsd:restriction base="dms:Choice">
              <xsd:enumeration value="Regular Meeting"/>
              <xsd:enumeration value="Special Meeting"/>
              <xsd:enumeration value="Study Session"/>
              <xsd:enumeration value="Retreat"/>
            </xsd:restriction>
          </xsd:simpleType>
        </xsd:union>
      </xsd:simpleType>
    </xsd:element>
    <xsd:element name="FY" ma:index="10" ma:displayName="FY" ma:default="2014/2015" ma:format="Dropdown" ma:internalName="FY">
      <xsd:simpleType>
        <xsd:restriction base="dms:Choice">
          <xsd:enumeration value="2014/2015"/>
          <xsd:enumeration value="2013/2014"/>
          <xsd:enumeration value="2012/2013"/>
          <xsd:enumeration value="2011/2012"/>
          <xsd:enumeration value="2010/2011"/>
          <xsd:enumeration value="2009/2010"/>
          <xsd:enumeration value="2008/2009"/>
          <xsd:enumeration value="2007/2008"/>
          <xsd:enumeration value="2006/2007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105A78-DD16-42E2-80CB-657532A0090A}"/>
</file>

<file path=customXml/itemProps2.xml><?xml version="1.0" encoding="utf-8"?>
<ds:datastoreItem xmlns:ds="http://schemas.openxmlformats.org/officeDocument/2006/customXml" ds:itemID="{F053949D-9BD7-44A7-83C6-96A51015DAA1}"/>
</file>

<file path=customXml/itemProps3.xml><?xml version="1.0" encoding="utf-8"?>
<ds:datastoreItem xmlns:ds="http://schemas.openxmlformats.org/officeDocument/2006/customXml" ds:itemID="{497BB800-9253-4DA0-AB07-7E2652ECE1BA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2893</TotalTime>
  <Words>272</Words>
  <Application>Microsoft Office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MPC Enrollment and Demographic Trends: Implications for Access and Success</vt:lpstr>
      <vt:lpstr>Overview</vt:lpstr>
      <vt:lpstr>Headcount  (as of 1st Census)</vt:lpstr>
      <vt:lpstr>City of Residence – Then &amp; Now</vt:lpstr>
      <vt:lpstr>Ethnicity of Students – Then &amp; Now</vt:lpstr>
      <vt:lpstr>Age of Students – Then &amp; Now</vt:lpstr>
      <vt:lpstr>Educational Goals of Students – Then &amp; Now</vt:lpstr>
      <vt:lpstr>Unit Load of Students – Then &amp; Now</vt:lpstr>
      <vt:lpstr>Basic Skills Enrollments – Then &amp; Now</vt:lpstr>
      <vt:lpstr>Looking Ahead…</vt:lpstr>
    </vt:vector>
  </TitlesOfParts>
  <Company>MPC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Report_StudentSuccess Demographics Enrollments</dc:title>
  <dc:creator>Rosaleen Ryan</dc:creator>
  <cp:lastModifiedBy>Shawn Anderson</cp:lastModifiedBy>
  <cp:revision>263</cp:revision>
  <cp:lastPrinted>2011-05-19T18:30:28Z</cp:lastPrinted>
  <dcterms:created xsi:type="dcterms:W3CDTF">2002-08-12T22:35:44Z</dcterms:created>
  <dcterms:modified xsi:type="dcterms:W3CDTF">2013-09-25T16:09:48Z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0x010100A4D2C3B81CD6644DB4DF041E17AF46B2</vt:lpwstr>
  </property>
</Properties>
</file>