
<file path=[Content_Types].xml><?xml version="1.0" encoding="utf-8"?>
<Types xmlns="http://schemas.openxmlformats.org/package/2006/content-types">
  <Default ContentType="application/vnd.openxmlformats-officedocument.presentationml.printerSettings" Extension="bin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audio/wav" Extension="wav"/>
  <Default ContentType="application/vnd.openxmlformats-officedocument.spreadsheetml.sheet" Extension="xlsx"/>
  <Default ContentType="application/xml" Extension="xml"/>
  <Override ContentType="application/vnd.openxmlformats-officedocument.customXmlProperties+xml" PartName="/customXml/itemProps1.xml"/>
  <Override ContentType="application/vnd.openxmlformats-officedocument.customXmlProperties+xml" PartName="/customXml/itemProps2.xml"/>
  <Override ContentType="application/vnd.openxmlformats-officedocument.customXmlProperties+xml" PartName="/customXml/itemProps3.xml"/>
  <Override ContentType="application/vnd.openxmlformats-officedocument.drawingml.chart+xml" PartName="/ppt/charts/chart1.xml"/>
  <Override ContentType="application/vnd.openxmlformats-officedocument.extended-properties+xml" PartName="/docProps/app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package.core-properties+xml" PartName="/docProps/core.xml"/>
</Types>
</file>

<file path=_rels/.rels><?xml version="1.0" encoding="UTF-8" standalone="yes"?><Relationships xmlns="http://schemas.openxmlformats.org/package/2006/relationships"><Relationship Id="rId3" Target="ppt/presentation.xml" Type="http://schemas.openxmlformats.org/officeDocument/2006/relationships/officeDocument"/><Relationship Id="rId2" Target="docProps/core.xml" Type="http://schemas.openxmlformats.org/package/2006/relationships/metadata/core-properties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9"/>
  </p:sldMasterIdLst>
  <p:notesMasterIdLst>
    <p:notesMasterId r:id="rId10"/>
  </p:notesMasterIdLst>
  <p:handoutMasterIdLst>
    <p:handoutMasterId r:id="rId11"/>
  </p:handoutMasterIdLst>
  <p:sldIdLst>
    <p:sldId id="256" r:id="rId12"/>
    <p:sldId id="257" r:id="rId13"/>
    <p:sldId id="258" r:id="rId14"/>
    <p:sldId id="259" r:id="rId15"/>
  </p:sldIdLst>
  <p:sldSz cx="9144000" cy="6858000" type="screen4x3"/>
  <p:notesSz cx="6950075" cy="9236075"/>
  <p:defaultTextStyle>
    <a:defPPr>
      <a:defRPr lang="en-US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45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b="0" g="0" r="0"/>
        </a:fontRef>
        <a:schemeClr val="tx1"/>
      </a:tcTxStyle>
      <a:tcStyle>
        <a:tcBdr>
          <a:left>
            <a:ln cmpd="sng" w="12700">
              <a:solidFill>
                <a:schemeClr val="tx1"/>
              </a:solidFill>
            </a:ln>
          </a:left>
          <a:right>
            <a:ln cmpd="sng" w="12700">
              <a:solidFill>
                <a:schemeClr val="tx1"/>
              </a:solidFill>
            </a:ln>
          </a:right>
          <a:top>
            <a:ln cmpd="sng" w="12700">
              <a:solidFill>
                <a:schemeClr val="tx1"/>
              </a:solidFill>
            </a:ln>
          </a:top>
          <a:bottom>
            <a:ln cmpd="sng" w="12700">
              <a:solidFill>
                <a:schemeClr val="tx1"/>
              </a:solidFill>
            </a:ln>
          </a:bottom>
          <a:insideH>
            <a:ln cmpd="sng" w="12700">
              <a:solidFill>
                <a:schemeClr val="tx1"/>
              </a:solidFill>
            </a:ln>
          </a:insideH>
          <a:insideV>
            <a:ln cmpd="sng"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dbl" w="50800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cmpd="sng" w="25400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b="0" g="0" r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autoAdjust="0" sz="82705"/>
  </p:normalViewPr>
  <p:slideViewPr>
    <p:cSldViewPr>
      <p:cViewPr>
        <p:scale>
          <a:sx d="100" n="75"/>
          <a:sy d="100" n="75"/>
        </p:scale>
        <p:origin x="-952" y="-80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sorterViewPr>
    <p:cViewPr>
      <p:scale>
        <a:sx d="100" n="100"/>
        <a:sy d="100" n="100"/>
      </p:scale>
      <p:origin x="0" y="1806"/>
    </p:cViewPr>
  </p:sorterViewPr>
  <p:gridSpacing cx="76200" cy="76200"/>
</p:viewPr>
</file>

<file path=ppt/_rels/presentation.xml.rels><?xml version="1.0" encoding="UTF-8" standalone="yes"?><Relationships xmlns="http://schemas.openxmlformats.org/package/2006/relationships"><Relationship Id="rId15" Target="slides/slide4.xml" Type="http://schemas.openxmlformats.org/officeDocument/2006/relationships/slide"/><Relationship Id="rId14" Target="slides/slide3.xml" Type="http://schemas.openxmlformats.org/officeDocument/2006/relationships/slide"/><Relationship Id="rId13" Target="slides/slide2.xml" Type="http://schemas.openxmlformats.org/officeDocument/2006/relationships/slide"/><Relationship Id="rId12" Target="slides/slide1.xml" Type="http://schemas.openxmlformats.org/officeDocument/2006/relationships/slide"/><Relationship Id="rId11" Target="handoutMasters/handoutMaster1.xml" Type="http://schemas.openxmlformats.org/officeDocument/2006/relationships/handoutMaster"/><Relationship Id="rId10" Target="notesMasters/notesMaster1.xml" Type="http://schemas.openxmlformats.org/officeDocument/2006/relationships/notesMaster"/><Relationship Id="rId9" Target="slideMasters/slideMaster1.xml" Type="http://schemas.openxmlformats.org/officeDocument/2006/relationships/slideMaster"/><Relationship Id="rId8" Target="../customXml/item1.xml" Type="http://schemas.openxmlformats.org/officeDocument/2006/relationships/customXml"/><Relationship Id="rId7" Target="../customXml/item2.xml" Type="http://schemas.openxmlformats.org/officeDocument/2006/relationships/customXml"/><Relationship Id="rId6" Target="../customXml/item3.xml" Type="http://schemas.openxmlformats.org/officeDocument/2006/relationships/customXml"/><Relationship Id="rId5" Target="printerSettings/printerSettings1.bin" Type="http://schemas.openxmlformats.org/officeDocument/2006/relationships/printerSettings"/><Relationship Id="rId4" Target="tableStyles.xml" Type="http://schemas.openxmlformats.org/officeDocument/2006/relationships/tableStyles"/><Relationship Id="rId3" Target="presProps.xml" Type="http://schemas.openxmlformats.org/officeDocument/2006/relationships/presProps"/><Relationship Id="rId2" Target="viewProps.xml" Type="http://schemas.openxmlformats.org/officeDocument/2006/relationships/viewProps"/><Relationship Id="rId1" Target="theme/theme1.xml" Type="http://schemas.openxmlformats.org/officeDocument/2006/relationships/theme"/></Relationships>
</file>

<file path=ppt/charts/_rels/chart1.xml.rels><?xml version="1.0" encoding="UTF-8" standalone="yes"?><Relationships xmlns="http://schemas.openxmlformats.org/package/2006/relationships"><Relationship Id="rId1" Target="../embeddings/Microsoft_Excel_Sheet1.xlsx" Type="http://schemas.openxmlformats.org/officeDocument/2006/relationships/package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style val="18"/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Current level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Ad-hoc studies</c:v>
                </c:pt>
                <c:pt idx="1">
                  <c:v>Grants support</c:v>
                </c:pt>
                <c:pt idx="2">
                  <c:v>Surveys &amp; FGs</c:v>
                </c:pt>
                <c:pt idx="3">
                  <c:v>3SP/SEP</c:v>
                </c:pt>
                <c:pt idx="4">
                  <c:v>Program-level data</c:v>
                </c:pt>
                <c:pt idx="5">
                  <c:v>CTE Launchboard</c:v>
                </c:pt>
                <c:pt idx="6">
                  <c:v>ISS/ IEPI</c:v>
                </c:pt>
                <c:pt idx="7">
                  <c:v>Scorecard</c:v>
                </c:pt>
                <c:pt idx="8">
                  <c:v>Fed. data reporting</c:v>
                </c:pt>
                <c:pt idx="9">
                  <c:v>Data warehouses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2.0</c:v>
                </c:pt>
                <c:pt idx="1">
                  <c:v>2.0</c:v>
                </c:pt>
                <c:pt idx="2">
                  <c:v>5.0</c:v>
                </c:pt>
                <c:pt idx="3">
                  <c:v>4.0</c:v>
                </c:pt>
                <c:pt idx="4">
                  <c:v>5.0</c:v>
                </c:pt>
                <c:pt idx="5">
                  <c:v>2.0</c:v>
                </c:pt>
                <c:pt idx="6">
                  <c:v>6.0</c:v>
                </c:pt>
                <c:pt idx="7">
                  <c:v>9.0</c:v>
                </c:pt>
                <c:pt idx="8">
                  <c:v>8.0</c:v>
                </c:pt>
                <c:pt idx="9">
                  <c:v>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w/ Research Analyst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Ad-hoc studies</c:v>
                </c:pt>
                <c:pt idx="1">
                  <c:v>Grants support</c:v>
                </c:pt>
                <c:pt idx="2">
                  <c:v>Surveys &amp; FGs</c:v>
                </c:pt>
                <c:pt idx="3">
                  <c:v>3SP/SEP</c:v>
                </c:pt>
                <c:pt idx="4">
                  <c:v>Program-level data</c:v>
                </c:pt>
                <c:pt idx="5">
                  <c:v>CTE Launchboard</c:v>
                </c:pt>
                <c:pt idx="6">
                  <c:v>ISS/ IEPI</c:v>
                </c:pt>
                <c:pt idx="7">
                  <c:v>Scorecard</c:v>
                </c:pt>
                <c:pt idx="8">
                  <c:v>Fed. data reporting</c:v>
                </c:pt>
                <c:pt idx="9">
                  <c:v>Data warehouses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6.0</c:v>
                </c:pt>
                <c:pt idx="1">
                  <c:v>2.0</c:v>
                </c:pt>
                <c:pt idx="2">
                  <c:v>3.0</c:v>
                </c:pt>
                <c:pt idx="3">
                  <c:v>6.0</c:v>
                </c:pt>
                <c:pt idx="4">
                  <c:v>3.0</c:v>
                </c:pt>
                <c:pt idx="5">
                  <c:v>2.0</c:v>
                </c:pt>
                <c:pt idx="6">
                  <c:v>2.0</c:v>
                </c:pt>
                <c:pt idx="7">
                  <c:v>1.0</c:v>
                </c:pt>
                <c:pt idx="8">
                  <c:v>2.0</c:v>
                </c:pt>
                <c:pt idx="9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2873912"/>
        <c:axId val="2142876888"/>
      </c:barChart>
      <c:catAx>
        <c:axId val="2142873912"/>
        <c:scaling>
          <c:orientation val="minMax"/>
        </c:scaling>
        <c:delete val="0"/>
        <c:axPos val="l"/>
        <c:majorTickMark val="out"/>
        <c:minorTickMark val="none"/>
        <c:tickLblPos val="nextTo"/>
        <c:crossAx val="2142876888"/>
        <c:crosses val="autoZero"/>
        <c:auto val="1"/>
        <c:noMultiLvlLbl val="0"/>
        <c:lblAlgn val="ctr"/>
        <c:lblOffset val="100"/>
      </c:catAx>
      <c:valAx>
        <c:axId val="2142876888"/>
        <c:scaling>
          <c:max val="10"/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142873912"/>
        <c:crosses val="autoZero"/>
        <c:crossBetween val="between"/>
      </c:valAx>
    </c:plotArea>
    <c:legend>
      <c:layout/>
      <c:overlay val="0"/>
      <c:legendPos val="b"/>
    </c:legend>
    <c:plotVisOnly val="1"/>
    <c:dispBlanksAs val="gap"/>
    <c:showDLblsOverMax val="0"/>
  </c:chart>
  <c:txPr>
    <a:bodyPr numCol="1"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<Relationships xmlns="http://schemas.openxmlformats.org/package/2006/relationships"><Relationship Id="rId1" Target="../theme/theme2.xml" Type="http://schemas.openxmlformats.org/officeDocument/2006/relationships/theme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bIns="46246" lIns="92492" numCol="1" rIns="92492" rtlCol="0" tIns="46246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" sz="quarter" type="dt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bIns="46246" lIns="92492" numCol="1" rIns="92492" rtlCol="0" tIns="46246" vert="horz"/>
          <a:lstStyle>
            <a:lvl1pPr algn="r">
              <a:defRPr sz="1200"/>
            </a:lvl1pPr>
          </a:lstStyle>
          <a:p>
            <a:fld id="{C16BC2DE-B819-498B-8117-1807CA881F54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2" sz="quarter" type="ftr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anchor="b" bIns="46246" lIns="92492" numCol="1" rIns="92492" rtlCol="0" tIns="46246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3" sz="quarter" type="sldNum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anchor="b" bIns="46246" lIns="92492" numCol="1" rIns="92492" rtlCol="0" tIns="46246" vert="horz"/>
          <a:lstStyle>
            <a:lvl1pPr algn="r">
              <a:defRPr sz="1200"/>
            </a:lvl1pPr>
          </a:lstStyle>
          <a:p>
            <a:fld id="{A5B35C2F-29C3-405E-8BE3-9828C4888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7456"/>
      </p:ext>
    </p:extLst>
  </p:cSld>
  <p:clrMap accent1="accent1" accent2="accent2" accent3="accent3" accent4="accent4" accent5="accent5" accent6="accent6" bg1="lt1" bg2="lt2" folHlink="folHlink" hlink="hlink" tx1="dk1" tx2="dk2"/>
</p:handoutMaster>
</file>

<file path=ppt/notesMasters/_rels/notesMaster1.xml.rels><?xml version="1.0" encoding="UTF-8" standalone="yes"?><Relationships xmlns="http://schemas.openxmlformats.org/package/2006/relationships"><Relationship Id="rId1" Target="../theme/theme3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bIns="46246" lIns="92492" numCol="1" rIns="92492" rtlCol="0" tIns="46246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" type="dt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bIns="46246" lIns="92492" numCol="1" rIns="92492" rtlCol="0" tIns="46246" vert="horz"/>
          <a:lstStyle>
            <a:lvl1pPr algn="r">
              <a:defRPr sz="1200"/>
            </a:lvl1pPr>
          </a:lstStyle>
          <a:p>
            <a:fld id="{A75B0CD9-679C-4A40-8549-888157B1CE93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idx="2" type="sldImg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 bIns="46246" lIns="92492" numCol="1" rIns="92492" rtlCol="0" tIns="46246" vert="horz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idx="3" sz="quarter" type="body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bIns="46246" lIns="92492" numCol="1" rIns="92492" rtlCol="0" tIns="46246"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4" sz="quarter" type="ftr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anchor="b" bIns="46246" lIns="92492" numCol="1" rIns="92492" rtlCol="0" tIns="46246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5" sz="quarter" type="sldNum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anchor="b" bIns="46246" lIns="92492" numCol="1" rIns="92492" rtlCol="0" tIns="46246" vert="horz"/>
          <a:lstStyle>
            <a:lvl1pPr algn="r">
              <a:defRPr sz="1200"/>
            </a:lvl1pPr>
          </a:lstStyle>
          <a:p>
            <a:fld id="{3B08EC62-7293-49A0-96FF-D30D1C67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65801"/>
      </p:ext>
    </p:extLst>
  </p:cSld>
  <p:clrMap accent1="accent1" accent2="accent2" accent3="accent3" accent4="accent4" accent5="accent5" accent6="accent6" bg1="lt1" bg2="lt2" folHlink="folHlink" hlink="hlink" tx1="dk1" tx2="dk2"/>
  <p:notesStyle>
    <a:lvl1pPr algn="l" defTabSz="914400" eaLnBrk="1" hangingPunct="1" latinLnBrk="0" marL="0" rtl="0">
      <a:defRPr kern="1200" sz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2" Target="../slides/slide1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_rels/notesSlide2.xml.rels><?xml version="1.0" encoding="UTF-8" standalone="yes"?><Relationships xmlns="http://schemas.openxmlformats.org/package/2006/relationships"><Relationship Id="rId2" Target="../slides/slide2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_rels/notesSlide3.xml.rels><?xml version="1.0" encoding="UTF-8" standalone="yes"?><Relationships xmlns="http://schemas.openxmlformats.org/package/2006/relationships"><Relationship Id="rId2" Target="../slides/slide3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_rels/notesSlide4.xml.rels><?xml version="1.0" encoding="UTF-8" standalone="yes"?><Relationships xmlns="http://schemas.openxmlformats.org/package/2006/relationships"><Relationship Id="rId2" Target="../slides/slide4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idx="1" type="body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0" sz="quarter" type="sldNum"/>
          </p:nvPr>
        </p:nvSpPr>
        <p:spPr/>
        <p:txBody>
          <a:bodyPr numCol="1"/>
          <a:lstStyle/>
          <a:p>
            <a:fld id="{3B08EC62-7293-49A0-96FF-D30D1C679E3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25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idx="1" type="body"/>
          </p:nvPr>
        </p:nvSpPr>
        <p:spPr/>
        <p:txBody>
          <a:bodyPr numCol="1"/>
          <a:lstStyle/>
          <a:p>
            <a:r>
              <a:rPr baseline="0" dirty="0" lang="en-US" smtClean="0"/>
              <a:t> </a:t>
            </a:r>
            <a:endParaRPr dirty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0" sz="quarter" type="sldNum"/>
          </p:nvPr>
        </p:nvSpPr>
        <p:spPr/>
        <p:txBody>
          <a:bodyPr numCol="1"/>
          <a:lstStyle/>
          <a:p>
            <a:fld id="{3B08EC62-7293-49A0-96FF-D30D1C679E3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25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idx="1" type="body"/>
          </p:nvPr>
        </p:nvSpPr>
        <p:spPr/>
        <p:txBody>
          <a:bodyPr numCol="1"/>
          <a:lstStyle/>
          <a:p>
            <a:endParaRPr baseline="0" dirty="0"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idx="10" sz="quarter" type="sldNum"/>
          </p:nvPr>
        </p:nvSpPr>
        <p:spPr/>
        <p:txBody>
          <a:bodyPr numCol="1"/>
          <a:lstStyle/>
          <a:p>
            <a:fld id="{3B08EC62-7293-49A0-96FF-D30D1C679E3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2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idx="1" type="body"/>
          </p:nvPr>
        </p:nvSpPr>
        <p:spPr/>
        <p:txBody>
          <a:bodyPr numCol="1"/>
          <a:lstStyle/>
          <a:p>
            <a:endParaRPr baseline="0" dirty="0"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idx="10" sz="quarter" type="sldNum"/>
          </p:nvPr>
        </p:nvSpPr>
        <p:spPr/>
        <p:txBody>
          <a:bodyPr numCol="1"/>
          <a:lstStyle/>
          <a:p>
            <a:fld id="{3B08EC62-7293-49A0-96FF-D30D1C679E3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27209"/>
      </p:ext>
    </p:extLst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 bIns="45720" lIns="91440" numCol="1" rIns="91440" rtlCol="0" tIns="45720" vert="horz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bIns="45720" lIns="91440" numCol="1" rIns="91440" rtlCol="0" tIns="45720"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A0E28-1A0C-4B65-920C-29460DAD72EB}" type="datetimeFigureOut">
              <a:rPr lang="en-US" smtClean="0"/>
              <a:pPr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8195A-3189-4594-BD2F-BD3F11D3C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6" Target="../media/image2.png" Type="http://schemas.openxmlformats.org/officeDocument/2006/relationships/image"/><Relationship Id="rId5" Target="../media/media1.wav" Type="http://schemas.microsoft.com/office/2007/relationships/media"/><Relationship Id="rId4" Target="../media/media1.wav" Type="http://schemas.openxmlformats.org/officeDocument/2006/relationships/audio"/><Relationship Id="rId3" Target="../media/image1.jpe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7" Target="../media/image2.png" Type="http://schemas.openxmlformats.org/officeDocument/2006/relationships/image"/><Relationship Id="rId6" Target="../media/media2.wav" Type="http://schemas.microsoft.com/office/2007/relationships/media"/><Relationship Id="rId5" Target="../media/media2.wav" Type="http://schemas.openxmlformats.org/officeDocument/2006/relationships/audio"/><Relationship Id="rId4" Target="../media/image1.jpeg" Type="http://schemas.openxmlformats.org/officeDocument/2006/relationships/image"/><Relationship Id="rId3" Target="../media/image3.jpe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8" Target="../media/image2.png" Type="http://schemas.openxmlformats.org/officeDocument/2006/relationships/image"/><Relationship Id="rId7" Target="../media/media3.wav" Type="http://schemas.microsoft.com/office/2007/relationships/media"/><Relationship Id="rId6" Target="../media/media3.wav" Type="http://schemas.openxmlformats.org/officeDocument/2006/relationships/audio"/><Relationship Id="rId5" Target="../media/image1.jpeg" Type="http://schemas.openxmlformats.org/officeDocument/2006/relationships/image"/><Relationship Id="rId4" Target="../charts/chart1.xml" Type="http://schemas.openxmlformats.org/officeDocument/2006/relationships/chart"/><Relationship Id="rId3" Target="../media/image3.jpeg" Type="http://schemas.openxmlformats.org/officeDocument/2006/relationships/image"/><Relationship Id="rId2" Target="../notesSlides/notesSlide3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6" Target="../media/image2.png" Type="http://schemas.openxmlformats.org/officeDocument/2006/relationships/image"/><Relationship Id="rId5" Target="../media/media4.wav" Type="http://schemas.microsoft.com/office/2007/relationships/media"/><Relationship Id="rId4" Target="../media/media4.wav" Type="http://schemas.openxmlformats.org/officeDocument/2006/relationships/audio"/><Relationship Id="rId3" Target="../media/image4.jpg" Type="http://schemas.openxmlformats.org/officeDocument/2006/relationships/image"/><Relationship Id="rId2" Target="../notesSlides/notesSlide4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362200"/>
            <a:ext cx="6781800" cy="1238250"/>
          </a:xfrm>
        </p:spPr>
        <p:txBody>
          <a:bodyPr numCol="1">
            <a:normAutofit fontScale="90000"/>
          </a:bodyPr>
          <a:lstStyle/>
          <a:p>
            <a:r>
              <a:rPr dirty="0" lang="en-US" smtClean="0"/>
              <a:t>Associate Researcher  </a:t>
            </a:r>
            <a:r>
              <a:rPr dirty="0" lang="en-US" smtClean="0"/>
              <a:t/>
            </a:r>
            <a:br>
              <a:rPr dirty="0" lang="en-US" smtClean="0"/>
            </a:br>
            <a:r>
              <a:rPr dirty="0" lang="en-US" smtClean="0"/>
              <a:t>Position Request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type="subTitle"/>
          </p:nvPr>
        </p:nvSpPr>
        <p:spPr>
          <a:xfrm>
            <a:off x="1600200" y="4038600"/>
            <a:ext cx="6705600" cy="1828800"/>
          </a:xfrm>
        </p:spPr>
        <p:txBody>
          <a:bodyPr numCol="1">
            <a:normAutofit fontScale="77500" lnSpcReduction="20000"/>
          </a:bodyPr>
          <a:lstStyle/>
          <a:p>
            <a:r>
              <a:rPr dirty="0" lang="en-US" smtClean="0" sz="3600"/>
              <a:t>Presentation to </a:t>
            </a:r>
            <a:r>
              <a:rPr dirty="0" lang="en-US" smtClean="0" sz="3600"/>
              <a:t>President’s Advisory Group</a:t>
            </a:r>
            <a:endParaRPr dirty="0" lang="en-US" smtClean="0" sz="3600"/>
          </a:p>
          <a:p>
            <a:r>
              <a:rPr dirty="0" lang="en-US" smtClean="0" sz="3600"/>
              <a:t>February 14, 2017</a:t>
            </a:r>
            <a:endParaRPr dirty="0" lang="en-US" smtClean="0" sz="3600"/>
          </a:p>
          <a:p>
            <a:endParaRPr dirty="0" lang="en-US" sz="3600"/>
          </a:p>
          <a:p>
            <a:r>
              <a:rPr dirty="0" i="1" lang="en-US" smtClean="0" sz="3600"/>
              <a:t>Rosaleen Ryan</a:t>
            </a:r>
          </a:p>
          <a:p>
            <a:endParaRPr dirty="0" lang="en-US"/>
          </a:p>
          <a:p>
            <a:endParaRPr dirty="0" lang="en-US" smtClean="0"/>
          </a:p>
          <a:p>
            <a:pPr lvl="2"/>
            <a:endParaRPr dirty="0" lang="en-US" smtClean="0"/>
          </a:p>
          <a:p>
            <a:endParaRPr dirty="0" lang="en-US" smtClean="0"/>
          </a:p>
          <a:p>
            <a:pPr indent="0" marL="0">
              <a:buNone/>
            </a:pPr>
            <a:endParaRPr dirty="0" lang="en-US" smtClean="0"/>
          </a:p>
          <a:p>
            <a:endParaRPr dirty="0" lang="en-US"/>
          </a:p>
        </p:txBody>
      </p:sp>
      <p:pic>
        <p:nvPicPr>
          <p:cNvPr descr="MPC-Logo-Stacked[1]" id="4" name="Picture 3"/>
          <p:cNvPicPr>
            <a:picLocks noChangeAspect="1"/>
          </p:cNvPicPr>
          <p:nvPr/>
        </p:nvPicPr>
        <p:blipFill>
          <a:blip cstate="print" r:embed="rId3"/>
          <a:srcRect b="23636" l="15909" r="15909" t="25455"/>
          <a:stretch>
            <a:fillRect/>
          </a:stretch>
        </p:blipFill>
        <p:spPr>
          <a:xfrm>
            <a:off x="3048000" y="228600"/>
            <a:ext cx="3429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 rot="21272697">
            <a:off x="154365" y="744142"/>
            <a:ext cx="2593555" cy="147732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numCol="1" rtlCol="0" wrap="square">
            <a:spAutoFit/>
          </a:bodyPr>
          <a:lstStyle/>
          <a:p>
            <a:r>
              <a:rPr b="1" dirty="0" lang="en-US" smtClean="0">
                <a:latin typeface="Book Antiqua"/>
                <a:cs typeface="Book Antiqua"/>
              </a:rPr>
              <a:t>This PowerPoint contains voice clips.  Click on the speaker icon on each slide to listen to the voice clip.</a:t>
            </a:r>
            <a:endParaRPr b="1" dirty="0" lang="en-US">
              <a:latin typeface="Book Antiqua"/>
              <a:cs typeface="Book Antiqua"/>
            </a:endParaRPr>
          </a:p>
        </p:txBody>
      </p:sp>
      <p:pic>
        <p:nvPicPr>
          <p:cNvPr id="6" name="Sound 5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362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18319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29675" fill="hold"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"/>
                  </p:tgtEl>
                </p:cond>
              </p:nextCondLst>
            </p:seq>
            <p:audio>
              <p:cMediaNode vol="80000">
                <p:cTn display="0" fill="hold" id="7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PC_Logo027" id="5" name="Picture 2"/>
          <p:cNvPicPr>
            <a:picLocks noChangeAspect="1"/>
          </p:cNvPicPr>
          <p:nvPr/>
        </p:nvPicPr>
        <p:blipFill>
          <a:blip cstate="print" r:embed="rId3">
            <a:lum bright="70000" contrast="-70000"/>
          </a:blip>
          <a:srcRect b="38356" l="10974" r="40701" t="11416"/>
          <a:stretch>
            <a:fillRect/>
          </a:stretch>
        </p:blipFill>
        <p:spPr>
          <a:xfrm>
            <a:off x="6224847" y="3962400"/>
            <a:ext cx="2842952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191000"/>
          </a:xfrm>
        </p:spPr>
        <p:txBody>
          <a:bodyPr numCol="1">
            <a:normAutofit fontScale="85000" lnSpcReduction="10000"/>
          </a:bodyPr>
          <a:lstStyle/>
          <a:p>
            <a:pPr indent="0" marL="0">
              <a:buNone/>
            </a:pPr>
            <a:r>
              <a:rPr dirty="0" lang="en-US" smtClean="0" u="sng"/>
              <a:t>Service Area Outcomes for OIR</a:t>
            </a:r>
            <a:r>
              <a:rPr dirty="0" lang="en-US" smtClean="0"/>
              <a:t>:  </a:t>
            </a:r>
          </a:p>
          <a:p>
            <a:pPr indent="0" marL="0">
              <a:buNone/>
            </a:pPr>
            <a:r>
              <a:rPr dirty="0" lang="en-US" smtClean="0"/>
              <a:t>College personnel have access to data:</a:t>
            </a:r>
          </a:p>
          <a:p>
            <a:r>
              <a:rPr dirty="0" lang="en-US"/>
              <a:t>W</a:t>
            </a:r>
            <a:r>
              <a:rPr dirty="0" lang="en-US" smtClean="0"/>
              <a:t>ith special emphasis on student achievement and student learning outcomes </a:t>
            </a:r>
            <a:r>
              <a:rPr dirty="0" i="1" lang="en-US" smtClean="0"/>
              <a:t>to support students in the classroom</a:t>
            </a:r>
          </a:p>
          <a:p>
            <a:r>
              <a:rPr dirty="0" lang="en-US"/>
              <a:t>O</a:t>
            </a:r>
            <a:r>
              <a:rPr dirty="0" lang="en-US" smtClean="0"/>
              <a:t>n student perceptions and student experiences </a:t>
            </a:r>
            <a:r>
              <a:rPr dirty="0" i="1" lang="en-US" smtClean="0"/>
              <a:t>to inform planning and implementation of student success initiatives</a:t>
            </a:r>
          </a:p>
          <a:p>
            <a:r>
              <a:rPr dirty="0" lang="en-US" smtClean="0"/>
              <a:t>With an emphasis on disaggregated data</a:t>
            </a:r>
            <a:r>
              <a:rPr dirty="0" i="1" lang="en-US" smtClean="0"/>
              <a:t>, to address the unique needs of specific student groups</a:t>
            </a:r>
          </a:p>
          <a:p>
            <a:endParaRPr dirty="0" lang="en-US" smtClean="0"/>
          </a:p>
          <a:p>
            <a:endParaRPr dirty="0" lang="en-US" smtClean="0"/>
          </a:p>
          <a:p>
            <a:pPr lvl="2"/>
            <a:endParaRPr dirty="0" lang="en-US" smtClean="0"/>
          </a:p>
          <a:p>
            <a:endParaRPr dirty="0" lang="en-US" smtClean="0"/>
          </a:p>
          <a:p>
            <a:pPr indent="0" marL="0">
              <a:buNone/>
            </a:pPr>
            <a:endParaRPr dirty="0" lang="en-US" smtClean="0"/>
          </a:p>
          <a:p>
            <a:endParaRPr dirty="0" lang="en-US"/>
          </a:p>
        </p:txBody>
      </p:sp>
      <p:pic>
        <p:nvPicPr>
          <p:cNvPr descr="MPC-Logo-Stacked[1]" id="4" name="Picture 3"/>
          <p:cNvPicPr>
            <a:picLocks noChangeAspect="1"/>
          </p:cNvPicPr>
          <p:nvPr/>
        </p:nvPicPr>
        <p:blipFill>
          <a:blip cstate="print" r:embed="rId4"/>
          <a:srcRect b="23636" l="15909" r="15909" t="25455"/>
          <a:stretch>
            <a:fillRect/>
          </a:stretch>
        </p:blipFill>
        <p:spPr>
          <a:xfrm>
            <a:off x="2590800" y="228600"/>
            <a:ext cx="3429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ound 5">
            <a:hlinkClick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4630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23" nodeType="interactiveSeq" restart="whenNotActive">
                <p:stCondLst>
                  <p:cond delay="0" evt="onClick">
                    <p:tgtEl>
                      <p:spTgt spid="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4">
                      <p:stCondLst>
                        <p:cond delay="0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7576" fill="hold" id="27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"/>
                  </p:tgtEl>
                </p:cond>
              </p:nextCondLst>
            </p:seq>
            <p:audio>
              <p:cMediaNode vol="80000">
                <p:cTn display="0" fill="hold" id="28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build="p" grpId="0" s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PC_Logo027" id="4" name="Picture 2"/>
          <p:cNvPicPr>
            <a:picLocks noChangeAspect="1"/>
          </p:cNvPicPr>
          <p:nvPr/>
        </p:nvPicPr>
        <p:blipFill>
          <a:blip cstate="print" r:embed="rId3">
            <a:lum bright="70000" contrast="-70000"/>
          </a:blip>
          <a:srcRect b="38356" l="10974" r="40701" t="11416"/>
          <a:stretch>
            <a:fillRect/>
          </a:stretch>
        </p:blipFill>
        <p:spPr>
          <a:xfrm>
            <a:off x="6224847" y="3962400"/>
            <a:ext cx="2842952" cy="2743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678023"/>
              </p:ext>
            </p:extLst>
          </p:nvPr>
        </p:nvGraphicFramePr>
        <p:xfrm>
          <a:off x="457200" y="1600200"/>
          <a:ext cx="8229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descr="MPC-Logo-Stacked[1]" id="5" name="Picture 3"/>
          <p:cNvPicPr>
            <a:picLocks noChangeAspect="1"/>
          </p:cNvPicPr>
          <p:nvPr/>
        </p:nvPicPr>
        <p:blipFill>
          <a:blip cstate="print" r:embed="rId5"/>
          <a:srcRect b="23636" l="15909" r="15909" t="25455"/>
          <a:stretch>
            <a:fillRect/>
          </a:stretch>
        </p:blipFill>
        <p:spPr>
          <a:xfrm>
            <a:off x="2590800" y="152400"/>
            <a:ext cx="3429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orizontal Scroll 9"/>
          <p:cNvSpPr/>
          <p:nvPr/>
        </p:nvSpPr>
        <p:spPr>
          <a:xfrm rot="21206122">
            <a:off x="6523236" y="559379"/>
            <a:ext cx="1839978" cy="914400"/>
          </a:xfrm>
          <a:prstGeom prst="horizontalScroll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numCol="1" rtlCol="0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1180244">
            <a:off x="6574943" y="788322"/>
            <a:ext cx="1711677" cy="461665"/>
          </a:xfrm>
          <a:prstGeom prst="rect">
            <a:avLst/>
          </a:prstGeom>
          <a:noFill/>
        </p:spPr>
        <p:txBody>
          <a:bodyPr numCol="1" rtlCol="0" wrap="none">
            <a:spAutoFit/>
          </a:bodyPr>
          <a:lstStyle/>
          <a:p>
            <a:r>
              <a:rPr dirty="0" lang="en-US" smtClean="0" sz="2400"/>
              <a:t>OIR Projects</a:t>
            </a:r>
            <a:endParaRPr dirty="0" lang="en-US" sz="2400"/>
          </a:p>
        </p:txBody>
      </p:sp>
      <p:pic>
        <p:nvPicPr>
          <p:cNvPr id="3" name="Sound 2">
            <a:hlinkClick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22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46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45405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audio>
              <p:cMediaNode vol="80000">
                <p:cTn display="0" fill="hold" id="7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21180244">
            <a:off x="6574943" y="788322"/>
            <a:ext cx="1711677" cy="461665"/>
          </a:xfrm>
          <a:prstGeom prst="rect">
            <a:avLst/>
          </a:prstGeom>
          <a:noFill/>
        </p:spPr>
        <p:txBody>
          <a:bodyPr numCol="1" rtlCol="0" wrap="none">
            <a:spAutoFit/>
          </a:bodyPr>
          <a:lstStyle/>
          <a:p>
            <a:r>
              <a:rPr dirty="0" lang="en-US" smtClean="0" sz="2400"/>
              <a:t>OIR Projects</a:t>
            </a:r>
            <a:endParaRPr dirty="0" lang="en-US" sz="2400"/>
          </a:p>
        </p:txBody>
      </p:sp>
      <p:pic>
        <p:nvPicPr>
          <p:cNvPr descr="Bloom-Webb_Levels-of-Research-Skills.jpg" id="6" name="Content Placeholder 5"/>
          <p:cNvPicPr>
            <a:picLocks noChangeAspect="1" noGrp="1"/>
          </p:cNvPicPr>
          <p:nvPr>
            <p:ph idx="1"/>
          </p:nvPr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" t="1900"/>
          <a:stretch>
            <a:fillRect/>
          </a:stretch>
        </p:blipFill>
        <p:spPr>
          <a:xfrm>
            <a:off x="228600" y="152400"/>
            <a:ext cx="8610600" cy="6400800"/>
          </a:xfrm>
        </p:spPr>
      </p:pic>
      <p:pic>
        <p:nvPicPr>
          <p:cNvPr id="7" name="Sound 6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22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09507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26341" fill="hold"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"/>
                  </p:tgtEl>
                </p:cond>
              </p:nextCondLst>
            </p:seq>
            <p:audio>
              <p:cMediaNode vol="80000">
                <p:cTn display="0" fill="hold" id="7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1A3F48-92B6-4698-BA83-137CB53645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425668-1516-4465-988F-BDF51E41F5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D54AE6D-9E08-48BE-BC8D-C56C9478135D}">
  <ds:schemaRefs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Words>121</Words>
  <Paragraphs>27</Paragraphs>
  <Slides>4</Slides>
  <Notes>4</Notes>
  <TotalTime>6369</TotalTime>
  <HiddenSlides>0</HiddenSlides>
  <MMClips>4</MMClips>
  <ScaleCrop>false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baseType="lpstr" size="5">
      <vt:lpstr>Office Theme</vt:lpstr>
      <vt:lpstr>Associate Researcher   Position Request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lication>Microsoft Macintosh PowerPoint</Application>
  <AppVersion>14.0000</AppVersion>
  <PresentationFormat>On-screen Show (4:3)</PresentationFormat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2012-02-11T19:41:53Z</dcterms:created>
  <dc:creator>Stephen G. Ma</dc:creator>
  <cp:lastModifiedBy>Rosaleen Ryan Trambley</cp:lastModifiedBy>
  <dcterms:modified xsi:type="dcterms:W3CDTF">2017-02-08T21:28:56Z</dcterms:modified>
  <cp:revision>283</cp:revision>
  <dc:title>Board Study Session  Understanding Budget Development and Management / Audits</dc:title>
</cp:coreProperties>
</file>