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5" r:id="rId2"/>
  </p:sldMasterIdLst>
  <p:notesMasterIdLst>
    <p:notesMasterId r:id="rId35"/>
  </p:notesMasterIdLst>
  <p:handoutMasterIdLst>
    <p:handoutMasterId r:id="rId36"/>
  </p:handoutMasterIdLst>
  <p:sldIdLst>
    <p:sldId id="264" r:id="rId3"/>
    <p:sldId id="308" r:id="rId4"/>
    <p:sldId id="309" r:id="rId5"/>
    <p:sldId id="310" r:id="rId6"/>
    <p:sldId id="311" r:id="rId7"/>
    <p:sldId id="277" r:id="rId8"/>
    <p:sldId id="276" r:id="rId9"/>
    <p:sldId id="318" r:id="rId10"/>
    <p:sldId id="282" r:id="rId11"/>
    <p:sldId id="281" r:id="rId12"/>
    <p:sldId id="283" r:id="rId13"/>
    <p:sldId id="286" r:id="rId14"/>
    <p:sldId id="287" r:id="rId15"/>
    <p:sldId id="288" r:id="rId16"/>
    <p:sldId id="295" r:id="rId17"/>
    <p:sldId id="312" r:id="rId18"/>
    <p:sldId id="313" r:id="rId19"/>
    <p:sldId id="296" r:id="rId20"/>
    <p:sldId id="316" r:id="rId21"/>
    <p:sldId id="314" r:id="rId22"/>
    <p:sldId id="321" r:id="rId23"/>
    <p:sldId id="297" r:id="rId24"/>
    <p:sldId id="319" r:id="rId25"/>
    <p:sldId id="300" r:id="rId26"/>
    <p:sldId id="301" r:id="rId27"/>
    <p:sldId id="302" r:id="rId28"/>
    <p:sldId id="303" r:id="rId29"/>
    <p:sldId id="320" r:id="rId30"/>
    <p:sldId id="305" r:id="rId31"/>
    <p:sldId id="306" r:id="rId32"/>
    <p:sldId id="317" r:id="rId33"/>
    <p:sldId id="315" r:id="rId34"/>
  </p:sldIdLst>
  <p:sldSz cx="12188825" cy="6858000"/>
  <p:notesSz cx="6950075" cy="92360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9" pos="3839" userDrawn="1">
          <p15:clr>
            <a:srgbClr val="A4A3A4"/>
          </p15:clr>
        </p15:guide>
        <p15:guide id="10" orient="horz" pos="216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BEFF"/>
    <a:srgbClr val="C1F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4" autoAdjust="0"/>
    <p:restoredTop sz="94660"/>
  </p:normalViewPr>
  <p:slideViewPr>
    <p:cSldViewPr showGuides="1">
      <p:cViewPr varScale="1">
        <p:scale>
          <a:sx n="71" d="100"/>
          <a:sy n="71" d="100"/>
        </p:scale>
        <p:origin x="390" y="60"/>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1986" y="10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6" tIns="46243" rIns="92486" bIns="46243" rtlCol="0"/>
          <a:lstStyle>
            <a:lvl1pPr algn="l">
              <a:defRPr sz="1200"/>
            </a:lvl1pPr>
          </a:lstStyle>
          <a:p>
            <a:endParaRPr>
              <a:solidFill>
                <a:schemeClr val="tx2"/>
              </a:solidFill>
            </a:endParaRPr>
          </a:p>
        </p:txBody>
      </p:sp>
      <p:sp>
        <p:nvSpPr>
          <p:cNvPr id="3" name="Date Placeholder 2"/>
          <p:cNvSpPr>
            <a:spLocks noGrp="1"/>
          </p:cNvSpPr>
          <p:nvPr>
            <p:ph type="dt" sz="quarter" idx="1"/>
          </p:nvPr>
        </p:nvSpPr>
        <p:spPr>
          <a:xfrm>
            <a:off x="3936769" y="0"/>
            <a:ext cx="3011699" cy="461804"/>
          </a:xfrm>
          <a:prstGeom prst="rect">
            <a:avLst/>
          </a:prstGeom>
        </p:spPr>
        <p:txBody>
          <a:bodyPr vert="horz" lIns="92486" tIns="46243" rIns="92486" bIns="46243" rtlCol="0"/>
          <a:lstStyle>
            <a:lvl1pPr algn="r">
              <a:defRPr sz="1200"/>
            </a:lvl1pPr>
          </a:lstStyle>
          <a:p>
            <a:fld id="{E973C59C-4E16-4A64-A766-34DB213E11B3}" type="datetimeFigureOut">
              <a:rPr lang="en-US">
                <a:solidFill>
                  <a:schemeClr val="tx2"/>
                </a:solidFill>
              </a:rPr>
              <a:t>5/12/2016</a:t>
            </a:fld>
            <a:endParaRPr>
              <a:solidFill>
                <a:schemeClr val="tx2"/>
              </a:solidFill>
            </a:endParaRPr>
          </a:p>
        </p:txBody>
      </p:sp>
      <p:sp>
        <p:nvSpPr>
          <p:cNvPr id="4" name="Footer Placeholder 3"/>
          <p:cNvSpPr>
            <a:spLocks noGrp="1"/>
          </p:cNvSpPr>
          <p:nvPr>
            <p:ph type="ftr" sz="quarter" idx="2"/>
          </p:nvPr>
        </p:nvSpPr>
        <p:spPr>
          <a:xfrm>
            <a:off x="0" y="8772668"/>
            <a:ext cx="3011699" cy="461804"/>
          </a:xfrm>
          <a:prstGeom prst="rect">
            <a:avLst/>
          </a:prstGeom>
        </p:spPr>
        <p:txBody>
          <a:bodyPr vert="horz" lIns="92486" tIns="46243" rIns="92486" bIns="46243" rtlCol="0" anchor="b"/>
          <a:lstStyle>
            <a:lvl1pPr algn="l">
              <a:defRPr sz="1200"/>
            </a:lvl1pPr>
          </a:lstStyle>
          <a:p>
            <a:endParaRPr>
              <a:solidFill>
                <a:schemeClr val="tx2"/>
              </a:solidFill>
            </a:endParaRPr>
          </a:p>
        </p:txBody>
      </p:sp>
      <p:sp>
        <p:nvSpPr>
          <p:cNvPr id="5" name="Slide Number Placeholder 4"/>
          <p:cNvSpPr>
            <a:spLocks noGrp="1"/>
          </p:cNvSpPr>
          <p:nvPr>
            <p:ph type="sldNum" sz="quarter" idx="3"/>
          </p:nvPr>
        </p:nvSpPr>
        <p:spPr>
          <a:xfrm>
            <a:off x="3936769" y="8772668"/>
            <a:ext cx="3011699" cy="461804"/>
          </a:xfrm>
          <a:prstGeom prst="rect">
            <a:avLst/>
          </a:prstGeom>
        </p:spPr>
        <p:txBody>
          <a:bodyPr vert="horz" lIns="92486" tIns="46243" rIns="92486" bIns="46243" rtlCol="0" anchor="b"/>
          <a:lstStyle>
            <a:lvl1pPr algn="r">
              <a:defRPr sz="1200"/>
            </a:lvl1pPr>
          </a:lstStyle>
          <a:p>
            <a:fld id="{CFD77566-CD65-4859-9FA1-43956DC85B8C}" type="slidenum">
              <a:rPr>
                <a:solidFill>
                  <a:schemeClr val="tx2"/>
                </a:solidFill>
              </a:rPr>
              <a:t>‹#›</a:t>
            </a:fld>
            <a:endParaRPr>
              <a:solidFill>
                <a:schemeClr val="tx2"/>
              </a:solidFill>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6" tIns="46243" rIns="92486" bIns="46243" rtlCol="0"/>
          <a:lstStyle>
            <a:lvl1pPr algn="l">
              <a:defRPr sz="1200">
                <a:solidFill>
                  <a:schemeClr val="tx2"/>
                </a:solidFill>
              </a:defRPr>
            </a:lvl1pPr>
          </a:lstStyle>
          <a:p>
            <a:endParaRPr/>
          </a:p>
        </p:txBody>
      </p:sp>
      <p:sp>
        <p:nvSpPr>
          <p:cNvPr id="3" name="Date Placeholder 2"/>
          <p:cNvSpPr>
            <a:spLocks noGrp="1"/>
          </p:cNvSpPr>
          <p:nvPr>
            <p:ph type="dt" idx="1"/>
          </p:nvPr>
        </p:nvSpPr>
        <p:spPr>
          <a:xfrm>
            <a:off x="3936769" y="0"/>
            <a:ext cx="3011699" cy="461804"/>
          </a:xfrm>
          <a:prstGeom prst="rect">
            <a:avLst/>
          </a:prstGeom>
        </p:spPr>
        <p:txBody>
          <a:bodyPr vert="horz" lIns="92486" tIns="46243" rIns="92486" bIns="46243" rtlCol="0"/>
          <a:lstStyle>
            <a:lvl1pPr algn="r">
              <a:defRPr sz="1200">
                <a:solidFill>
                  <a:schemeClr val="tx2"/>
                </a:solidFill>
              </a:defRPr>
            </a:lvl1pPr>
          </a:lstStyle>
          <a:p>
            <a:fld id="{F95CF31C-F757-429C-A789-86504F04C3BE}" type="datetimeFigureOut">
              <a:rPr lang="en-US"/>
              <a:pPr/>
              <a:t>5/12/2016</a:t>
            </a:fld>
            <a:endParaRPr/>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86" tIns="46243" rIns="92486" bIns="46243" rtlCol="0" anchor="ctr"/>
          <a:lstStyle/>
          <a:p>
            <a:endParaRPr/>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6" tIns="46243" rIns="92486" bIns="46243"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86" tIns="46243" rIns="92486" bIns="46243" rtlCol="0" anchor="b"/>
          <a:lstStyle>
            <a:lvl1pPr algn="l">
              <a:defRPr sz="1200">
                <a:solidFill>
                  <a:schemeClr val="tx2"/>
                </a:solidFill>
              </a:defRPr>
            </a:lvl1pPr>
          </a:lstStyle>
          <a:p>
            <a:endParaRPr/>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86" tIns="46243" rIns="92486" bIns="46243" rtlCol="0" anchor="b"/>
          <a:lstStyle>
            <a:lvl1pPr algn="r">
              <a:defRPr sz="1200">
                <a:solidFill>
                  <a:schemeClr val="tx2"/>
                </a:solidFill>
              </a:defRPr>
            </a:lvl1pPr>
          </a:lstStyle>
          <a:p>
            <a:fld id="{B8796F01-7154-41E0-B48B-A6921757531A}" type="slidenum">
              <a:rPr/>
              <a:pPr/>
              <a:t>‹#›</a:t>
            </a:fld>
            <a:endParaRPr/>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2"/>
        </a:solidFill>
        <a:latin typeface="+mn-lt"/>
        <a:ea typeface="+mn-ea"/>
        <a:cs typeface="+mn-cs"/>
      </a:defRPr>
    </a:lvl1pPr>
    <a:lvl2pPr marL="609493" algn="l" defTabSz="1218987" rtl="0" eaLnBrk="1" latinLnBrk="0" hangingPunct="1">
      <a:defRPr sz="1600" kern="1200">
        <a:solidFill>
          <a:schemeClr val="tx2"/>
        </a:solidFill>
        <a:latin typeface="+mn-lt"/>
        <a:ea typeface="+mn-ea"/>
        <a:cs typeface="+mn-cs"/>
      </a:defRPr>
    </a:lvl2pPr>
    <a:lvl3pPr marL="1218987" algn="l" defTabSz="1218987" rtl="0" eaLnBrk="1" latinLnBrk="0" hangingPunct="1">
      <a:defRPr sz="1600" kern="1200">
        <a:solidFill>
          <a:schemeClr val="tx2"/>
        </a:solidFill>
        <a:latin typeface="+mn-lt"/>
        <a:ea typeface="+mn-ea"/>
        <a:cs typeface="+mn-cs"/>
      </a:defRPr>
    </a:lvl3pPr>
    <a:lvl4pPr marL="1828480" algn="l" defTabSz="1218987" rtl="0" eaLnBrk="1" latinLnBrk="0" hangingPunct="1">
      <a:defRPr sz="1600" kern="1200">
        <a:solidFill>
          <a:schemeClr val="tx2"/>
        </a:solidFill>
        <a:latin typeface="+mn-lt"/>
        <a:ea typeface="+mn-ea"/>
        <a:cs typeface="+mn-cs"/>
      </a:defRPr>
    </a:lvl4pPr>
    <a:lvl5pPr marL="2437973" algn="l" defTabSz="1218987" rtl="0" eaLnBrk="1" latinLnBrk="0" hangingPunct="1">
      <a:defRPr sz="1600" kern="1200">
        <a:solidFill>
          <a:schemeClr val="tx2"/>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770427" y="1295401"/>
            <a:ext cx="8647971"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763436" y="1524000"/>
            <a:ext cx="8661954"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763436" y="3299013"/>
            <a:ext cx="8661956"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1013" y="611872"/>
            <a:ext cx="5437977"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711013" y="1787856"/>
            <a:ext cx="5437977"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BF754-515F-40B9-8D24-D54D5825B3D0}" type="datetimeFigureOut">
              <a:rPr lang="en-US" smtClean="0"/>
              <a:t>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FBB78A-01B4-41F2-96B0-677A4A282832}" type="slidenum">
              <a:rPr lang="en-US" smtClean="0"/>
              <a:t>‹#›</a:t>
            </a:fld>
            <a:endParaRPr lang="en-US" dirty="0"/>
          </a:p>
        </p:txBody>
      </p:sp>
      <p:sp>
        <p:nvSpPr>
          <p:cNvPr id="8" name="Picture Placeholder 2"/>
          <p:cNvSpPr>
            <a:spLocks noGrp="1"/>
          </p:cNvSpPr>
          <p:nvPr>
            <p:ph type="pic" idx="1"/>
          </p:nvPr>
        </p:nvSpPr>
        <p:spPr>
          <a:xfrm>
            <a:off x="6785722" y="359393"/>
            <a:ext cx="487553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AECB6C2-1084-4AED-A74A-DF028B0094EA}" type="datetimeFigureOut">
              <a:rPr lang="en-US" smtClean="0"/>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1C5AD9-787D-40FA-8A4D-16A055B9AF8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23830" y="368301"/>
            <a:ext cx="2031471"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32175" y="368301"/>
            <a:ext cx="8917312"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AECB6C2-1084-4AED-A74A-DF028B0094EA}" type="datetimeFigureOut">
              <a:rPr lang="en-US" smtClean="0"/>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1C5AD9-787D-40FA-8A4D-16A055B9AF8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B5A30F4-0B4E-4E4B-BC36-C30CD13F4E17}" type="datetimeFigureOut">
              <a:rPr lang="en-US" smtClean="0"/>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60BA0E-20D0-4E7C-B286-26C960A6788F}"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484592" y="3352802"/>
            <a:ext cx="11219644"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484592" y="4771030"/>
            <a:ext cx="11219644"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DD204D1-F9BD-4643-8480-6EA41EB484F1}" type="datetimeFigureOut">
              <a:rPr lang="en-US" smtClean="0"/>
              <a:pPr/>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37DED6-D4C7-42EE-AB49-D2E39E64FDE4}" type="slidenum">
              <a:rPr lang="en-US" smtClean="0"/>
              <a:pPr/>
              <a:t>‹#›</a:t>
            </a:fld>
            <a:endParaRPr lang="en-US" dirty="0"/>
          </a:p>
        </p:txBody>
      </p:sp>
      <p:sp>
        <p:nvSpPr>
          <p:cNvPr id="9" name="Picture Placeholder 2"/>
          <p:cNvSpPr>
            <a:spLocks noGrp="1"/>
          </p:cNvSpPr>
          <p:nvPr>
            <p:ph type="pic" idx="13"/>
          </p:nvPr>
        </p:nvSpPr>
        <p:spPr>
          <a:xfrm>
            <a:off x="494511" y="363538"/>
            <a:ext cx="11199803"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2176" y="2403145"/>
            <a:ext cx="10739287"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732176" y="3736006"/>
            <a:ext cx="10739287"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2176" y="107576"/>
            <a:ext cx="10720242"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732176" y="1600201"/>
            <a:ext cx="5119307"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6333111" y="1600201"/>
            <a:ext cx="5119307"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D204D1-F9BD-4643-8480-6EA41EB484F1}" type="datetimeFigureOut">
              <a:rPr lang="en-US" smtClean="0"/>
              <a:t>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37DED6-D4C7-42EE-AB49-D2E39E64FDE4}"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2175" y="107576"/>
            <a:ext cx="10720242"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32174" y="1453225"/>
            <a:ext cx="5119307"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32174" y="2347416"/>
            <a:ext cx="5119307"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6333110" y="1453225"/>
            <a:ext cx="5119307"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33110" y="2347416"/>
            <a:ext cx="5119307"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DD204D1-F9BD-4643-8480-6EA41EB484F1}" type="datetimeFigureOut">
              <a:rPr lang="en-US" smtClean="0"/>
              <a:t>5/12/2016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37DED6-D4C7-42EE-AB49-D2E39E64FDE4}"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DD204D1-F9BD-4643-8480-6EA41EB484F1}" type="datetimeFigureOut">
              <a:rPr lang="en-US" smtClean="0"/>
              <a:t>5/12/2016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37DED6-D4C7-42EE-AB49-D2E39E64FDE4}"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D204D1-F9BD-4643-8480-6EA41EB484F1}" type="datetimeFigureOut">
              <a:rPr lang="en-US" smtClean="0"/>
              <a:t>5/12/2016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37DED6-D4C7-42EE-AB49-D2E39E64FDE4}"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1013" y="611872"/>
            <a:ext cx="5119307"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6322118" y="368300"/>
            <a:ext cx="5119307"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11013" y="1787856"/>
            <a:ext cx="5119307"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BF754-515F-40B9-8D24-D54D5825B3D0}" type="datetimeFigureOut">
              <a:rPr lang="en-US" smtClean="0"/>
              <a:t>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FBB78A-01B4-41F2-96B0-677A4A28283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2176" y="107576"/>
            <a:ext cx="10720242"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32176" y="1600201"/>
            <a:ext cx="10720242"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504492" y="6275669"/>
            <a:ext cx="2844059" cy="365125"/>
          </a:xfrm>
          <a:prstGeom prst="rect">
            <a:avLst/>
          </a:prstGeom>
        </p:spPr>
        <p:txBody>
          <a:bodyPr vert="horz" lIns="91440" tIns="45720" rIns="91440" bIns="45720" rtlCol="0" anchor="ctr"/>
          <a:lstStyle>
            <a:lvl1pPr algn="r">
              <a:defRPr sz="1200">
                <a:solidFill>
                  <a:schemeClr val="bg1"/>
                </a:solidFill>
              </a:defRPr>
            </a:lvl1pPr>
          </a:lstStyle>
          <a:p>
            <a:fld id="{2DD204D1-F9BD-4643-8480-6EA41EB484F1}" type="datetimeFigureOut">
              <a:rPr lang="en-US" smtClean="0"/>
              <a:pPr/>
              <a:t>5/12/2016</a:t>
            </a:fld>
            <a:endParaRPr lang="en-US" dirty="0"/>
          </a:p>
        </p:txBody>
      </p:sp>
      <p:sp>
        <p:nvSpPr>
          <p:cNvPr id="5" name="Footer Placeholder 4"/>
          <p:cNvSpPr>
            <a:spLocks noGrp="1"/>
          </p:cNvSpPr>
          <p:nvPr>
            <p:ph type="ftr" sz="quarter" idx="3"/>
          </p:nvPr>
        </p:nvSpPr>
        <p:spPr>
          <a:xfrm>
            <a:off x="352520" y="6275669"/>
            <a:ext cx="6452907"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10527799" y="6275669"/>
            <a:ext cx="1320456" cy="365125"/>
          </a:xfrm>
          <a:prstGeom prst="rect">
            <a:avLst/>
          </a:prstGeom>
        </p:spPr>
        <p:txBody>
          <a:bodyPr vert="horz" lIns="91440" tIns="45720" rIns="91440" bIns="45720" rtlCol="0" anchor="ctr"/>
          <a:lstStyle>
            <a:lvl1pPr algn="r">
              <a:defRPr sz="3600">
                <a:solidFill>
                  <a:schemeClr val="bg1"/>
                </a:solidFill>
              </a:defRPr>
            </a:lvl1pPr>
          </a:lstStyle>
          <a:p>
            <a:fld id="{EB37DED6-D4C7-42EE-AB49-D2E39E64FDE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ocs.google.com/spreadsheets/d/1hPXVZ1bNey_ztuwN_p-xA7VV6zm_w3e_eElPRRUWYRc/edit?usp=shari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eb.mesacc.edu/schedule/books?class=4142-3024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package" Target="../embeddings/Microsoft_Word_Document1.docx"/></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1012" y="1295400"/>
            <a:ext cx="8686800" cy="3200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293812" y="1752600"/>
            <a:ext cx="9677400" cy="3298825"/>
          </a:xfrm>
        </p:spPr>
        <p:txBody>
          <a:bodyPr>
            <a:normAutofit fontScale="90000"/>
          </a:bodyPr>
          <a:lstStyle/>
          <a:p>
            <a:r>
              <a:rPr lang="en-US" dirty="0" smtClean="0"/>
              <a:t/>
            </a:r>
            <a:br>
              <a:rPr lang="en-US" dirty="0" smtClean="0"/>
            </a:br>
            <a:r>
              <a:rPr lang="en-US" dirty="0" smtClean="0">
                <a:solidFill>
                  <a:srgbClr val="FF0000"/>
                </a:solidFill>
              </a:rPr>
              <a:t>Enrollment Management</a:t>
            </a:r>
            <a:br>
              <a:rPr lang="en-US" dirty="0" smtClean="0">
                <a:solidFill>
                  <a:srgbClr val="FF0000"/>
                </a:solidFill>
              </a:rPr>
            </a:br>
            <a:r>
              <a:rPr lang="en-US" dirty="0" smtClean="0">
                <a:solidFill>
                  <a:srgbClr val="FF0000"/>
                </a:solidFill>
              </a:rPr>
              <a:t>Report</a:t>
            </a:r>
            <a:br>
              <a:rPr lang="en-US" dirty="0" smtClean="0">
                <a:solidFill>
                  <a:srgbClr val="FF0000"/>
                </a:solidFill>
              </a:rPr>
            </a:br>
            <a:r>
              <a:rPr lang="en-US" dirty="0" smtClean="0">
                <a:solidFill>
                  <a:srgbClr val="FF0000"/>
                </a:solidFill>
              </a:rPr>
              <a:t> to </a:t>
            </a:r>
            <a:br>
              <a:rPr lang="en-US" dirty="0" smtClean="0">
                <a:solidFill>
                  <a:srgbClr val="FF0000"/>
                </a:solidFill>
              </a:rPr>
            </a:br>
            <a:r>
              <a:rPr lang="en-US" dirty="0" smtClean="0">
                <a:solidFill>
                  <a:srgbClr val="FF0000"/>
                </a:solidFill>
              </a:rPr>
              <a:t>Monterey Peninsula College</a:t>
            </a:r>
            <a:br>
              <a:rPr lang="en-US" dirty="0" smtClean="0">
                <a:solidFill>
                  <a:srgbClr val="FF0000"/>
                </a:solidFill>
              </a:rPr>
            </a:br>
            <a:r>
              <a:rPr lang="en-US" dirty="0" smtClean="0">
                <a:solidFill>
                  <a:srgbClr val="FF0000"/>
                </a:solidFill>
              </a:rPr>
              <a:t>CBT</a:t>
            </a:r>
            <a:br>
              <a:rPr lang="en-US" dirty="0" smtClean="0">
                <a:solidFill>
                  <a:srgbClr val="FF0000"/>
                </a:solidFill>
              </a:rPr>
            </a:br>
            <a:endParaRPr lang="en-US" dirty="0">
              <a:solidFill>
                <a:srgbClr val="FF0000"/>
              </a:solidFill>
            </a:endParaRPr>
          </a:p>
        </p:txBody>
      </p:sp>
      <p:sp>
        <p:nvSpPr>
          <p:cNvPr id="3" name="Rectangle 2"/>
          <p:cNvSpPr/>
          <p:nvPr/>
        </p:nvSpPr>
        <p:spPr>
          <a:xfrm>
            <a:off x="3048000" y="3013502"/>
            <a:ext cx="6092825" cy="830997"/>
          </a:xfrm>
          <a:prstGeom prst="rect">
            <a:avLst/>
          </a:prstGeom>
        </p:spPr>
        <p:txBody>
          <a:bodyPr>
            <a:spAutoFit/>
          </a:bodyPr>
          <a:lstStyle/>
          <a:p>
            <a:r>
              <a:rPr lang="en-US" dirty="0"/>
              <a:t/>
            </a:r>
            <a:br>
              <a:rPr lang="en-US" dirty="0"/>
            </a:br>
            <a:endParaRPr lang="en-US" dirty="0"/>
          </a:p>
        </p:txBody>
      </p:sp>
      <p:sp>
        <p:nvSpPr>
          <p:cNvPr id="4" name="TextBox 3"/>
          <p:cNvSpPr txBox="1"/>
          <p:nvPr/>
        </p:nvSpPr>
        <p:spPr>
          <a:xfrm>
            <a:off x="5027612" y="4953000"/>
            <a:ext cx="2567380" cy="523220"/>
          </a:xfrm>
          <a:prstGeom prst="rect">
            <a:avLst/>
          </a:prstGeom>
          <a:noFill/>
        </p:spPr>
        <p:txBody>
          <a:bodyPr wrap="none" rtlCol="0">
            <a:spAutoFit/>
          </a:bodyPr>
          <a:lstStyle/>
          <a:p>
            <a:r>
              <a:rPr lang="en-US" sz="2800" dirty="0" smtClean="0">
                <a:solidFill>
                  <a:srgbClr val="262626"/>
                </a:solidFill>
              </a:rPr>
              <a:t>May 10, 2016</a:t>
            </a:r>
            <a:endParaRPr lang="en-US" sz="2800" dirty="0">
              <a:solidFill>
                <a:srgbClr val="262626"/>
              </a:solidFill>
            </a:endParaRPr>
          </a:p>
        </p:txBody>
      </p:sp>
    </p:spTree>
    <p:extLst>
      <p:ext uri="{BB962C8B-B14F-4D97-AF65-F5344CB8AC3E}">
        <p14:creationId xmlns:p14="http://schemas.microsoft.com/office/powerpoint/2010/main" val="3650340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2" y="0"/>
            <a:ext cx="9890775" cy="762000"/>
          </a:xfrm>
        </p:spPr>
        <p:txBody>
          <a:bodyPr/>
          <a:lstStyle/>
          <a:p>
            <a:r>
              <a:rPr lang="en-US" dirty="0" smtClean="0"/>
              <a:t>MPC Time Blocks</a:t>
            </a:r>
            <a:endParaRPr lang="en-US" dirty="0"/>
          </a:p>
        </p:txBody>
      </p:sp>
      <p:sp>
        <p:nvSpPr>
          <p:cNvPr id="6" name="TextBox 5"/>
          <p:cNvSpPr txBox="1"/>
          <p:nvPr/>
        </p:nvSpPr>
        <p:spPr>
          <a:xfrm>
            <a:off x="379412" y="685800"/>
            <a:ext cx="4038600" cy="584775"/>
          </a:xfrm>
          <a:prstGeom prst="rect">
            <a:avLst/>
          </a:prstGeom>
          <a:solidFill>
            <a:schemeClr val="bg1"/>
          </a:solidFill>
          <a:ln>
            <a:solidFill>
              <a:schemeClr val="tx1"/>
            </a:solidFill>
          </a:ln>
        </p:spPr>
        <p:txBody>
          <a:bodyPr wrap="square" rtlCol="0">
            <a:spAutoFit/>
          </a:bodyPr>
          <a:lstStyle/>
          <a:p>
            <a:pPr algn="ctr"/>
            <a:r>
              <a:rPr lang="en-US" sz="1600" b="1" dirty="0" smtClean="0">
                <a:solidFill>
                  <a:srgbClr val="C00000"/>
                </a:solidFill>
                <a:latin typeface="Calibri" panose="020F0502020204030204" pitchFamily="34" charset="0"/>
              </a:rPr>
              <a:t>2 Days Per Week – Full Term</a:t>
            </a:r>
          </a:p>
          <a:p>
            <a:pPr algn="ctr"/>
            <a:r>
              <a:rPr lang="en-US" sz="1600" b="1" dirty="0" smtClean="0">
                <a:solidFill>
                  <a:srgbClr val="C00000"/>
                </a:solidFill>
                <a:latin typeface="Calibri" panose="020F0502020204030204" pitchFamily="34" charset="0"/>
              </a:rPr>
              <a:t>3 Hour Lecture – 51 Hours</a:t>
            </a:r>
            <a:endParaRPr lang="en-US" sz="1600" b="1" dirty="0">
              <a:solidFill>
                <a:srgbClr val="C00000"/>
              </a:solidFill>
              <a:latin typeface="Calibri" panose="020F050202020403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626373097"/>
              </p:ext>
            </p:extLst>
          </p:nvPr>
        </p:nvGraphicFramePr>
        <p:xfrm>
          <a:off x="379412" y="1447800"/>
          <a:ext cx="4038600" cy="4513924"/>
        </p:xfrm>
        <a:graphic>
          <a:graphicData uri="http://schemas.openxmlformats.org/drawingml/2006/table">
            <a:tbl>
              <a:tblPr firstRow="1" bandRow="1" bandCol="1"/>
              <a:tblGrid>
                <a:gridCol w="1299888"/>
                <a:gridCol w="2738712"/>
              </a:tblGrid>
              <a:tr h="3810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MW</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8:00 am – 9:20 am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81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MW</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9:30 am– 10:50 am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730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MW</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11:00</a:t>
                      </a:r>
                      <a:r>
                        <a:rPr lang="en-US" sz="1400" b="1" baseline="0" dirty="0" smtClean="0">
                          <a:solidFill>
                            <a:srgbClr val="000000"/>
                          </a:solidFill>
                        </a:rPr>
                        <a:t> am– 12:20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81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MW</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12:30 pm – 1:50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730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MW</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2:00 pm –</a:t>
                      </a:r>
                      <a:r>
                        <a:rPr lang="en-US" sz="1400" b="1" baseline="0" dirty="0" smtClean="0">
                          <a:solidFill>
                            <a:srgbClr val="000000"/>
                          </a:solidFill>
                        </a:rPr>
                        <a:t> 3:20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77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MW</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3:30 pm – 4:50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730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MW</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5:00 pm  – 6:20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77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8:00 am – 9:20 am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77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9:30 am– 10:50 am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77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11:00 am</a:t>
                      </a:r>
                      <a:r>
                        <a:rPr lang="en-US" sz="1400" b="1" baseline="0" dirty="0" smtClean="0">
                          <a:solidFill>
                            <a:srgbClr val="000000"/>
                          </a:solidFill>
                        </a:rPr>
                        <a:t> –12:20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730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12:30 pm – 1:50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81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2:00 pm –</a:t>
                      </a:r>
                      <a:r>
                        <a:rPr lang="en-US" sz="1400" b="1" baseline="0" dirty="0" smtClean="0">
                          <a:solidFill>
                            <a:srgbClr val="000000"/>
                          </a:solidFill>
                        </a:rPr>
                        <a:t> 3:20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730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3:30 pm – 4:50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rgbClr val="000000"/>
                          </a:solidFill>
                        </a:rPr>
                        <a:t>5:00 pm  – 6:20 pm</a:t>
                      </a:r>
                      <a:endParaRPr lang="en-US" sz="1400" b="1"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TextBox 7"/>
          <p:cNvSpPr txBox="1"/>
          <p:nvPr/>
        </p:nvSpPr>
        <p:spPr>
          <a:xfrm>
            <a:off x="4875212" y="762000"/>
            <a:ext cx="2971800" cy="584775"/>
          </a:xfrm>
          <a:prstGeom prst="rect">
            <a:avLst/>
          </a:prstGeom>
          <a:solidFill>
            <a:schemeClr val="bg1"/>
          </a:solidFill>
          <a:ln>
            <a:solidFill>
              <a:schemeClr val="tx1"/>
            </a:solidFill>
          </a:ln>
        </p:spPr>
        <p:txBody>
          <a:bodyPr wrap="square" rtlCol="0">
            <a:spAutoFit/>
          </a:bodyPr>
          <a:lstStyle/>
          <a:p>
            <a:pPr algn="ctr"/>
            <a:r>
              <a:rPr lang="en-US" sz="1600" b="1" dirty="0" smtClean="0">
                <a:solidFill>
                  <a:srgbClr val="C00000"/>
                </a:solidFill>
                <a:latin typeface="Calibri" panose="020F0502020204030204" pitchFamily="34" charset="0"/>
              </a:rPr>
              <a:t>2 Days Per Week – Full Term</a:t>
            </a:r>
          </a:p>
          <a:p>
            <a:pPr algn="ctr"/>
            <a:r>
              <a:rPr lang="en-US" sz="1600" b="1" dirty="0">
                <a:solidFill>
                  <a:srgbClr val="C00000"/>
                </a:solidFill>
                <a:latin typeface="Calibri" panose="020F0502020204030204" pitchFamily="34" charset="0"/>
              </a:rPr>
              <a:t>4</a:t>
            </a:r>
            <a:r>
              <a:rPr lang="en-US" sz="1600" b="1" dirty="0" smtClean="0">
                <a:solidFill>
                  <a:srgbClr val="C00000"/>
                </a:solidFill>
                <a:latin typeface="Calibri" panose="020F0502020204030204" pitchFamily="34" charset="0"/>
              </a:rPr>
              <a:t> Hour Lecture – 68 Hours</a:t>
            </a:r>
            <a:endParaRPr lang="en-US" sz="1600" b="1" dirty="0">
              <a:solidFill>
                <a:srgbClr val="C00000"/>
              </a:solidFill>
              <a:latin typeface="Calibri" panose="020F0502020204030204" pitchFamily="34" charset="0"/>
            </a:endParaRPr>
          </a:p>
        </p:txBody>
      </p:sp>
      <p:sp>
        <p:nvSpPr>
          <p:cNvPr id="9" name="TextBox 8"/>
          <p:cNvSpPr txBox="1"/>
          <p:nvPr/>
        </p:nvSpPr>
        <p:spPr>
          <a:xfrm>
            <a:off x="8456612" y="762000"/>
            <a:ext cx="3048000" cy="584775"/>
          </a:xfrm>
          <a:prstGeom prst="rect">
            <a:avLst/>
          </a:prstGeom>
          <a:solidFill>
            <a:schemeClr val="bg1"/>
          </a:solidFill>
          <a:ln>
            <a:solidFill>
              <a:schemeClr val="tx1"/>
            </a:solidFill>
          </a:ln>
        </p:spPr>
        <p:txBody>
          <a:bodyPr wrap="square" rtlCol="0">
            <a:spAutoFit/>
          </a:bodyPr>
          <a:lstStyle/>
          <a:p>
            <a:pPr algn="ctr"/>
            <a:r>
              <a:rPr lang="en-US" sz="1600" b="1" dirty="0">
                <a:solidFill>
                  <a:srgbClr val="C00000"/>
                </a:solidFill>
                <a:latin typeface="Calibri" panose="020F0502020204030204" pitchFamily="34" charset="0"/>
              </a:rPr>
              <a:t>2</a:t>
            </a:r>
            <a:r>
              <a:rPr lang="en-US" sz="1600" b="1" dirty="0" smtClean="0">
                <a:solidFill>
                  <a:srgbClr val="C00000"/>
                </a:solidFill>
                <a:latin typeface="Calibri" panose="020F0502020204030204" pitchFamily="34" charset="0"/>
              </a:rPr>
              <a:t> Days Per Week – Full Term</a:t>
            </a:r>
          </a:p>
          <a:p>
            <a:pPr algn="ctr"/>
            <a:r>
              <a:rPr lang="en-US" sz="1600" b="1" dirty="0" smtClean="0">
                <a:solidFill>
                  <a:srgbClr val="C00000"/>
                </a:solidFill>
                <a:latin typeface="Calibri" panose="020F0502020204030204" pitchFamily="34" charset="0"/>
              </a:rPr>
              <a:t>5 Hour Lecture – 85 Hours</a:t>
            </a:r>
            <a:endParaRPr lang="en-US" sz="1600" b="1" dirty="0">
              <a:solidFill>
                <a:srgbClr val="C00000"/>
              </a:solidFill>
              <a:latin typeface="Calibri" panose="020F050202020403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062431283"/>
              </p:ext>
            </p:extLst>
          </p:nvPr>
        </p:nvGraphicFramePr>
        <p:xfrm>
          <a:off x="4875212" y="1447800"/>
          <a:ext cx="3014380" cy="3777318"/>
        </p:xfrm>
        <a:graphic>
          <a:graphicData uri="http://schemas.openxmlformats.org/drawingml/2006/table">
            <a:tbl>
              <a:tblPr firstRow="1" bandRow="1" bandCol="1"/>
              <a:tblGrid>
                <a:gridCol w="914738"/>
                <a:gridCol w="2099642"/>
              </a:tblGrid>
              <a:tr h="40136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7:30 am – 9:20 am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795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a:t>
                      </a:r>
                      <a:r>
                        <a:rPr lang="en-US" sz="1400" b="1" dirty="0" smtClean="0">
                          <a:solidFill>
                            <a:schemeClr val="tx2"/>
                          </a:solidFill>
                        </a:rPr>
                        <a:t>9:00 am – 10:50 am</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249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11:00 am– 12:50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44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1:00 pm – 2:50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44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3:00 pm – 4:50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44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5:00 pm – 6:50 pm </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44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7:30 am – 9:20 am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321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a:t>
                      </a:r>
                      <a:r>
                        <a:rPr lang="en-US" sz="1400" b="1" dirty="0" smtClean="0">
                          <a:solidFill>
                            <a:schemeClr val="tx2"/>
                          </a:solidFill>
                        </a:rPr>
                        <a:t>9:00 am – 10:50 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44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11:00 am– 12:50</a:t>
                      </a:r>
                      <a:r>
                        <a:rPr lang="en-US" sz="1400" b="1" baseline="0" dirty="0" smtClean="0">
                          <a:solidFill>
                            <a:schemeClr val="tx2"/>
                          </a:solidFill>
                        </a:rPr>
                        <a:t> </a:t>
                      </a:r>
                      <a:r>
                        <a:rPr lang="en-US" sz="1400" b="1" dirty="0" smtClean="0">
                          <a:solidFill>
                            <a:schemeClr val="tx2"/>
                          </a:solidFill>
                        </a:rPr>
                        <a:t>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44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1:00 pm – 2:50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44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3:00 pm – 4:50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644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5:00 pm – 6:50 pm </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352872559"/>
              </p:ext>
            </p:extLst>
          </p:nvPr>
        </p:nvGraphicFramePr>
        <p:xfrm>
          <a:off x="8456612" y="1447800"/>
          <a:ext cx="3047999" cy="3252015"/>
        </p:xfrm>
        <a:graphic>
          <a:graphicData uri="http://schemas.openxmlformats.org/drawingml/2006/table">
            <a:tbl>
              <a:tblPr firstRow="1" bandRow="1" bandCol="1"/>
              <a:tblGrid>
                <a:gridCol w="800865"/>
                <a:gridCol w="2247134"/>
              </a:tblGrid>
              <a:tr h="3215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8:00 am -10:20 am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5826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smtClean="0">
                          <a:solidFill>
                            <a:schemeClr val="tx2"/>
                          </a:solidFill>
                        </a:rPr>
                        <a:t>10:30 am – 12:50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15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1:00  pm – 3:20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15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3:30 pm – 5:50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15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MW</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smtClean="0">
                          <a:solidFill>
                            <a:schemeClr val="tx2"/>
                          </a:solidFill>
                        </a:rPr>
                        <a:t>6:00</a:t>
                      </a:r>
                      <a:r>
                        <a:rPr lang="en-US" sz="1400" b="1" baseline="0" dirty="0" smtClean="0">
                          <a:solidFill>
                            <a:schemeClr val="tx2"/>
                          </a:solidFill>
                        </a:rPr>
                        <a:t> pm – 8:20 pm</a:t>
                      </a:r>
                      <a:endParaRPr lang="en-US" sz="1400" b="1" dirty="0" smtClean="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15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8:00 am -10:20 am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15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smtClean="0">
                          <a:solidFill>
                            <a:schemeClr val="tx2"/>
                          </a:solidFill>
                        </a:rPr>
                        <a:t>10:30 am – 12:50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15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1:00  pm – 3:20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15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3:30 pm – 5:50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15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TTH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6:00</a:t>
                      </a:r>
                      <a:r>
                        <a:rPr lang="en-US" sz="1400" b="1" baseline="0" dirty="0" smtClean="0">
                          <a:solidFill>
                            <a:schemeClr val="tx2"/>
                          </a:solidFill>
                        </a:rPr>
                        <a:t> pm – 8:20 pm</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TextBox 11"/>
          <p:cNvSpPr txBox="1"/>
          <p:nvPr/>
        </p:nvSpPr>
        <p:spPr>
          <a:xfrm>
            <a:off x="8075612" y="4800600"/>
            <a:ext cx="3613355" cy="338554"/>
          </a:xfrm>
          <a:prstGeom prst="rect">
            <a:avLst/>
          </a:prstGeom>
          <a:solidFill>
            <a:schemeClr val="bg1"/>
          </a:solidFill>
          <a:ln>
            <a:solidFill>
              <a:schemeClr val="tx1"/>
            </a:solidFill>
          </a:ln>
        </p:spPr>
        <p:txBody>
          <a:bodyPr wrap="square" rtlCol="0">
            <a:spAutoFit/>
          </a:bodyPr>
          <a:lstStyle/>
          <a:p>
            <a:pPr algn="ctr"/>
            <a:r>
              <a:rPr lang="en-US" sz="1600" b="1" dirty="0" smtClean="0">
                <a:solidFill>
                  <a:srgbClr val="C00000"/>
                </a:solidFill>
                <a:latin typeface="Calibri" panose="020F0502020204030204" pitchFamily="34" charset="0"/>
              </a:rPr>
              <a:t>1 Day Per Week – Full Term</a:t>
            </a:r>
          </a:p>
        </p:txBody>
      </p:sp>
      <p:graphicFrame>
        <p:nvGraphicFramePr>
          <p:cNvPr id="13" name="Table 12"/>
          <p:cNvGraphicFramePr>
            <a:graphicFrameLocks noGrp="1"/>
          </p:cNvGraphicFramePr>
          <p:nvPr>
            <p:extLst>
              <p:ext uri="{D42A27DB-BD31-4B8C-83A1-F6EECF244321}">
                <p14:modId xmlns:p14="http://schemas.microsoft.com/office/powerpoint/2010/main" val="3167896610"/>
              </p:ext>
            </p:extLst>
          </p:nvPr>
        </p:nvGraphicFramePr>
        <p:xfrm>
          <a:off x="8075612" y="5197204"/>
          <a:ext cx="3602242" cy="1472872"/>
        </p:xfrm>
        <a:graphic>
          <a:graphicData uri="http://schemas.openxmlformats.org/drawingml/2006/table">
            <a:tbl>
              <a:tblPr firstRow="1" bandRow="1" bandCol="1"/>
              <a:tblGrid>
                <a:gridCol w="1382084"/>
                <a:gridCol w="2220158"/>
              </a:tblGrid>
              <a:tr h="3451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a:t>
                      </a:r>
                      <a:r>
                        <a:rPr lang="en-US" sz="1400" b="1" baseline="0" dirty="0" smtClean="0">
                          <a:solidFill>
                            <a:schemeClr val="tx2"/>
                          </a:solidFill>
                        </a:rPr>
                        <a:t>, T, W or 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0" dirty="0" smtClean="0">
                          <a:solidFill>
                            <a:schemeClr val="tx2"/>
                          </a:solidFill>
                        </a:rPr>
                        <a:t>3:30</a:t>
                      </a:r>
                      <a:r>
                        <a:rPr lang="en-US" sz="1400" b="0" baseline="0" dirty="0" smtClean="0">
                          <a:solidFill>
                            <a:schemeClr val="tx2"/>
                          </a:solidFill>
                        </a:rPr>
                        <a:t> p</a:t>
                      </a:r>
                      <a:r>
                        <a:rPr lang="en-US" sz="1400" b="0" dirty="0" smtClean="0">
                          <a:solidFill>
                            <a:schemeClr val="tx2"/>
                          </a:solidFill>
                        </a:rPr>
                        <a:t>m – 6:20pm</a:t>
                      </a:r>
                      <a:endParaRPr lang="en-US" sz="1400" b="0"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7254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M,</a:t>
                      </a:r>
                      <a:r>
                        <a:rPr lang="en-US" sz="1400" b="1" baseline="0" dirty="0" smtClean="0">
                          <a:solidFill>
                            <a:schemeClr val="tx2"/>
                          </a:solidFill>
                        </a:rPr>
                        <a:t> T, W or TH</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solidFill>
                            <a:schemeClr val="tx2"/>
                          </a:solidFill>
                        </a:rPr>
                        <a:t>6:30</a:t>
                      </a:r>
                      <a:r>
                        <a:rPr lang="en-US" sz="1400" b="0" baseline="0" dirty="0" smtClean="0">
                          <a:solidFill>
                            <a:schemeClr val="tx2"/>
                          </a:solidFill>
                        </a:rPr>
                        <a:t> </a:t>
                      </a:r>
                      <a:r>
                        <a:rPr lang="en-US" sz="1400" b="0" dirty="0" smtClean="0">
                          <a:solidFill>
                            <a:schemeClr val="tx2"/>
                          </a:solidFill>
                        </a:rPr>
                        <a:t> pm – 9:20 pm</a:t>
                      </a:r>
                    </a:p>
                    <a:p>
                      <a:r>
                        <a:rPr lang="en-US" sz="1400" b="0" dirty="0" smtClean="0">
                          <a:solidFill>
                            <a:schemeClr val="tx2"/>
                          </a:solidFill>
                        </a:rPr>
                        <a:t>Or 7:00</a:t>
                      </a:r>
                      <a:r>
                        <a:rPr lang="en-US" sz="1400" b="0" baseline="0" dirty="0" smtClean="0">
                          <a:solidFill>
                            <a:schemeClr val="tx2"/>
                          </a:solidFill>
                        </a:rPr>
                        <a:t> pm – 9:50 pm</a:t>
                      </a:r>
                      <a:endParaRPr lang="en-US" sz="1400" b="0"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341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Friday</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0" dirty="0" smtClean="0">
                          <a:solidFill>
                            <a:schemeClr val="tx2"/>
                          </a:solidFill>
                        </a:rPr>
                        <a:t>Needs to end before noon</a:t>
                      </a:r>
                      <a:endParaRPr lang="en-US" sz="1400" b="0"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057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1" dirty="0" smtClean="0">
                          <a:solidFill>
                            <a:schemeClr val="tx2"/>
                          </a:solidFill>
                        </a:rPr>
                        <a:t>Friday</a:t>
                      </a:r>
                      <a:endParaRPr lang="en-US" sz="1400" b="1"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400" b="0" dirty="0" smtClean="0">
                          <a:solidFill>
                            <a:schemeClr val="tx2"/>
                          </a:solidFill>
                        </a:rPr>
                        <a:t>Starts</a:t>
                      </a:r>
                      <a:r>
                        <a:rPr lang="en-US" sz="1400" b="0" baseline="0" dirty="0" smtClean="0">
                          <a:solidFill>
                            <a:schemeClr val="tx2"/>
                          </a:solidFill>
                        </a:rPr>
                        <a:t> after noon</a:t>
                      </a:r>
                      <a:endParaRPr lang="en-US" sz="1400" b="0" dirty="0">
                        <a:solidFill>
                          <a:schemeClr val="tx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4" name="Rectangle 13"/>
          <p:cNvSpPr/>
          <p:nvPr/>
        </p:nvSpPr>
        <p:spPr>
          <a:xfrm>
            <a:off x="4883378" y="5410200"/>
            <a:ext cx="2625213" cy="1339740"/>
          </a:xfrm>
          <a:prstGeom prst="rect">
            <a:avLst/>
          </a:prstGeom>
          <a:solidFill>
            <a:sysClr val="window" lastClr="FFFFFF"/>
          </a:solidFill>
          <a:ln w="25400" cap="flat" cmpd="sng" algn="ctr">
            <a:solidFill>
              <a:srgbClr val="C0504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Calibri"/>
                <a:ea typeface="+mn-ea"/>
                <a:cs typeface="+mn-cs"/>
              </a:rPr>
              <a:t>College Hour alternate Fridays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Calibri"/>
                <a:ea typeface="+mn-ea"/>
                <a:cs typeface="+mn-cs"/>
              </a:rPr>
              <a:t>12:00 – 2:00 pm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Calibri"/>
                <a:ea typeface="+mn-ea"/>
                <a:cs typeface="+mn-cs"/>
              </a:rPr>
              <a:t>(does not stop classes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Calibri"/>
                <a:ea typeface="+mn-ea"/>
                <a:cs typeface="+mn-cs"/>
              </a:rPr>
              <a:t>from being offered)</a:t>
            </a:r>
          </a:p>
        </p:txBody>
      </p:sp>
      <p:sp>
        <p:nvSpPr>
          <p:cNvPr id="15" name="TextBox 14"/>
          <p:cNvSpPr txBox="1"/>
          <p:nvPr/>
        </p:nvSpPr>
        <p:spPr>
          <a:xfrm>
            <a:off x="1383886" y="6080070"/>
            <a:ext cx="3034125" cy="461665"/>
          </a:xfrm>
          <a:prstGeom prst="rect">
            <a:avLst/>
          </a:prstGeom>
          <a:noFill/>
        </p:spPr>
        <p:txBody>
          <a:bodyPr wrap="square" rtlCol="0">
            <a:spAutoFit/>
          </a:bodyPr>
          <a:lstStyle/>
          <a:p>
            <a:r>
              <a:rPr lang="en-US" sz="1200" b="1" dirty="0" smtClean="0">
                <a:solidFill>
                  <a:srgbClr val="C00000"/>
                </a:solidFill>
              </a:rPr>
              <a:t>* time overlap is intentional to provide maximum student options</a:t>
            </a:r>
            <a:endParaRPr lang="en-US" sz="1200" b="1" dirty="0">
              <a:solidFill>
                <a:srgbClr val="C00000"/>
              </a:solidFill>
            </a:endParaRPr>
          </a:p>
        </p:txBody>
      </p:sp>
    </p:spTree>
    <p:extLst>
      <p:ext uri="{BB962C8B-B14F-4D97-AF65-F5344CB8AC3E}">
        <p14:creationId xmlns:p14="http://schemas.microsoft.com/office/powerpoint/2010/main" val="797056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Advantages of MW, TTH, F Blocks</a:t>
            </a:r>
            <a:endParaRPr lang="en-US" dirty="0">
              <a:solidFill>
                <a:srgbClr val="FF0000"/>
              </a:solidFill>
            </a:endParaRPr>
          </a:p>
        </p:txBody>
      </p:sp>
      <p:sp>
        <p:nvSpPr>
          <p:cNvPr id="3" name="Content Placeholder 2"/>
          <p:cNvSpPr>
            <a:spLocks noGrp="1"/>
          </p:cNvSpPr>
          <p:nvPr>
            <p:ph idx="1"/>
          </p:nvPr>
        </p:nvSpPr>
        <p:spPr>
          <a:xfrm>
            <a:off x="2817812" y="1905000"/>
            <a:ext cx="6858000" cy="4343400"/>
          </a:xfrm>
        </p:spPr>
        <p:txBody>
          <a:bodyPr/>
          <a:lstStyle/>
          <a:p>
            <a:r>
              <a:rPr lang="en-US" dirty="0" smtClean="0">
                <a:solidFill>
                  <a:schemeClr val="tx1"/>
                </a:solidFill>
              </a:rPr>
              <a:t>Good for students</a:t>
            </a:r>
          </a:p>
          <a:p>
            <a:r>
              <a:rPr lang="en-US" dirty="0" smtClean="0">
                <a:solidFill>
                  <a:schemeClr val="tx1"/>
                </a:solidFill>
              </a:rPr>
              <a:t>Increases FTES</a:t>
            </a:r>
          </a:p>
          <a:p>
            <a:r>
              <a:rPr lang="en-US" dirty="0" smtClean="0">
                <a:solidFill>
                  <a:schemeClr val="tx1"/>
                </a:solidFill>
              </a:rPr>
              <a:t>Maximizes room use</a:t>
            </a:r>
            <a:endParaRPr lang="en-US" dirty="0">
              <a:solidFill>
                <a:schemeClr val="tx1"/>
              </a:solidFill>
            </a:endParaRPr>
          </a:p>
        </p:txBody>
      </p:sp>
    </p:spTree>
    <p:extLst>
      <p:ext uri="{BB962C8B-B14F-4D97-AF65-F5344CB8AC3E}">
        <p14:creationId xmlns:p14="http://schemas.microsoft.com/office/powerpoint/2010/main" val="4075910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Schedule Development</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chemeClr val="tx1"/>
                </a:solidFill>
              </a:rPr>
              <a:t>Work group </a:t>
            </a:r>
            <a:r>
              <a:rPr lang="en-US" dirty="0">
                <a:solidFill>
                  <a:schemeClr val="tx1"/>
                </a:solidFill>
              </a:rPr>
              <a:t>r</a:t>
            </a:r>
            <a:r>
              <a:rPr lang="en-US" dirty="0" smtClean="0">
                <a:solidFill>
                  <a:schemeClr val="tx1"/>
                </a:solidFill>
              </a:rPr>
              <a:t>equested to President Tribley:</a:t>
            </a:r>
          </a:p>
          <a:p>
            <a:endParaRPr lang="en-US" dirty="0" smtClean="0">
              <a:solidFill>
                <a:schemeClr val="tx1"/>
              </a:solidFill>
            </a:endParaRPr>
          </a:p>
          <a:p>
            <a:pPr lvl="1"/>
            <a:r>
              <a:rPr lang="en-US" dirty="0" smtClean="0">
                <a:solidFill>
                  <a:schemeClr val="tx1"/>
                </a:solidFill>
              </a:rPr>
              <a:t>Schedule semester by semester</a:t>
            </a:r>
          </a:p>
          <a:p>
            <a:pPr lvl="1"/>
            <a:r>
              <a:rPr lang="en-US" dirty="0" smtClean="0">
                <a:solidFill>
                  <a:schemeClr val="tx1"/>
                </a:solidFill>
              </a:rPr>
              <a:t>Recommendation was accepted with the understanding that each program will publicize a two-year plan that drives schedule development</a:t>
            </a:r>
          </a:p>
          <a:p>
            <a:pPr lvl="1"/>
            <a:r>
              <a:rPr lang="en-US" dirty="0" smtClean="0">
                <a:solidFill>
                  <a:schemeClr val="tx1"/>
                </a:solidFill>
              </a:rPr>
              <a:t>Will revisit concept of annual schedule building concept as processes improve and EMS is implemented</a:t>
            </a:r>
            <a:endParaRPr lang="en-US" dirty="0">
              <a:solidFill>
                <a:schemeClr val="tx1"/>
              </a:solidFill>
            </a:endParaRPr>
          </a:p>
        </p:txBody>
      </p:sp>
    </p:spTree>
    <p:extLst>
      <p:ext uri="{BB962C8B-B14F-4D97-AF65-F5344CB8AC3E}">
        <p14:creationId xmlns:p14="http://schemas.microsoft.com/office/powerpoint/2010/main" val="1848194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Production Timelines</a:t>
            </a:r>
            <a:endParaRPr lang="en-US" dirty="0">
              <a:solidFill>
                <a:srgbClr val="FF0000"/>
              </a:solidFill>
            </a:endParaRPr>
          </a:p>
        </p:txBody>
      </p:sp>
      <p:sp>
        <p:nvSpPr>
          <p:cNvPr id="3" name="Content Placeholder 2"/>
          <p:cNvSpPr>
            <a:spLocks noGrp="1"/>
          </p:cNvSpPr>
          <p:nvPr>
            <p:ph idx="1"/>
          </p:nvPr>
        </p:nvSpPr>
        <p:spPr>
          <a:xfrm>
            <a:off x="1117309" y="1701800"/>
            <a:ext cx="10157354" cy="4775200"/>
          </a:xfrm>
        </p:spPr>
        <p:txBody>
          <a:bodyPr>
            <a:normAutofit/>
          </a:bodyPr>
          <a:lstStyle/>
          <a:p>
            <a:r>
              <a:rPr lang="en-US" dirty="0" smtClean="0">
                <a:solidFill>
                  <a:srgbClr val="000000"/>
                </a:solidFill>
              </a:rPr>
              <a:t>Schedule in Fall for Fall and Summer</a:t>
            </a:r>
          </a:p>
          <a:p>
            <a:r>
              <a:rPr lang="en-US" dirty="0" smtClean="0">
                <a:solidFill>
                  <a:srgbClr val="000000"/>
                </a:solidFill>
              </a:rPr>
              <a:t>Schedule in Spring for Spring</a:t>
            </a:r>
          </a:p>
          <a:p>
            <a:pPr marL="349250" lvl="1" indent="-349250">
              <a:spcBef>
                <a:spcPts val="2000"/>
              </a:spcBef>
              <a:buClr>
                <a:schemeClr val="accent1">
                  <a:lumMod val="60000"/>
                  <a:lumOff val="40000"/>
                </a:schemeClr>
              </a:buClr>
            </a:pPr>
            <a:r>
              <a:rPr lang="en-US" dirty="0">
                <a:solidFill>
                  <a:srgbClr val="000000"/>
                </a:solidFill>
              </a:rPr>
              <a:t>Allows analyses of past semesters to make good student-focused </a:t>
            </a:r>
            <a:r>
              <a:rPr lang="en-US" dirty="0" smtClean="0">
                <a:solidFill>
                  <a:srgbClr val="000000"/>
                </a:solidFill>
              </a:rPr>
              <a:t>decisions</a:t>
            </a:r>
          </a:p>
          <a:p>
            <a:r>
              <a:rPr lang="en-US" dirty="0" smtClean="0">
                <a:solidFill>
                  <a:srgbClr val="000000"/>
                </a:solidFill>
              </a:rPr>
              <a:t>Class schedule development calendar should be predictable, transparent, and planned</a:t>
            </a:r>
          </a:p>
          <a:p>
            <a:pPr lvl="1"/>
            <a:r>
              <a:rPr lang="en-US" dirty="0">
                <a:solidFill>
                  <a:srgbClr val="000000"/>
                </a:solidFill>
              </a:rPr>
              <a:t>C</a:t>
            </a:r>
            <a:r>
              <a:rPr lang="en-US" dirty="0" smtClean="0">
                <a:solidFill>
                  <a:srgbClr val="000000"/>
                </a:solidFill>
              </a:rPr>
              <a:t>alendar outlines who does what and </a:t>
            </a:r>
            <a:r>
              <a:rPr lang="en-US" dirty="0" smtClean="0"/>
              <a:t>when</a:t>
            </a:r>
          </a:p>
          <a:p>
            <a:pPr lvl="1"/>
            <a:r>
              <a:rPr lang="en-US" dirty="0" smtClean="0">
                <a:solidFill>
                  <a:srgbClr val="000000"/>
                </a:solidFill>
              </a:rPr>
              <a:t>Assures faculty input</a:t>
            </a:r>
          </a:p>
        </p:txBody>
      </p:sp>
    </p:spTree>
    <p:extLst>
      <p:ext uri="{BB962C8B-B14F-4D97-AF65-F5344CB8AC3E}">
        <p14:creationId xmlns:p14="http://schemas.microsoft.com/office/powerpoint/2010/main" val="55486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309" y="76200"/>
            <a:ext cx="10157354" cy="914400"/>
          </a:xfrm>
        </p:spPr>
        <p:txBody>
          <a:bodyPr/>
          <a:lstStyle/>
          <a:p>
            <a:r>
              <a:rPr lang="en-US" dirty="0" smtClean="0">
                <a:solidFill>
                  <a:srgbClr val="FF0000"/>
                </a:solidFill>
              </a:rPr>
              <a:t>Planning Calendar</a:t>
            </a:r>
            <a:endParaRPr lang="en-US" dirty="0">
              <a:solidFill>
                <a:srgbClr val="FF0000"/>
              </a:solidFill>
            </a:endParaRP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6612" y="990600"/>
            <a:ext cx="10363200" cy="563062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0516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Two-Year Schedule Plans</a:t>
            </a:r>
            <a:endParaRPr lang="en-US" dirty="0">
              <a:solidFill>
                <a:srgbClr val="FF0000"/>
              </a:solidFill>
            </a:endParaRPr>
          </a:p>
        </p:txBody>
      </p:sp>
      <p:sp>
        <p:nvSpPr>
          <p:cNvPr id="3" name="Content Placeholder 2"/>
          <p:cNvSpPr>
            <a:spLocks noGrp="1"/>
          </p:cNvSpPr>
          <p:nvPr>
            <p:ph idx="1"/>
          </p:nvPr>
        </p:nvSpPr>
        <p:spPr>
          <a:xfrm>
            <a:off x="1217612" y="1905000"/>
            <a:ext cx="10720242" cy="4343400"/>
          </a:xfrm>
        </p:spPr>
        <p:txBody>
          <a:bodyPr/>
          <a:lstStyle/>
          <a:p>
            <a:r>
              <a:rPr lang="en-US" dirty="0" smtClean="0">
                <a:solidFill>
                  <a:schemeClr val="tx1"/>
                </a:solidFill>
              </a:rPr>
              <a:t>Goal is to have two-year plans guide the schedule development process.</a:t>
            </a:r>
          </a:p>
          <a:p>
            <a:pPr lvl="1"/>
            <a:r>
              <a:rPr lang="en-US" dirty="0" smtClean="0">
                <a:solidFill>
                  <a:schemeClr val="tx1"/>
                </a:solidFill>
              </a:rPr>
              <a:t>Post two-year plans online to program webpage for students interested in the programs</a:t>
            </a:r>
          </a:p>
          <a:p>
            <a:pPr lvl="1"/>
            <a:r>
              <a:rPr lang="en-US" dirty="0" smtClean="0">
                <a:solidFill>
                  <a:schemeClr val="tx1"/>
                </a:solidFill>
              </a:rPr>
              <a:t>Have transfer packages available too!</a:t>
            </a:r>
            <a:endParaRPr lang="en-US" dirty="0">
              <a:solidFill>
                <a:schemeClr val="tx1"/>
              </a:solidFill>
            </a:endParaRPr>
          </a:p>
        </p:txBody>
      </p:sp>
    </p:spTree>
    <p:extLst>
      <p:ext uri="{BB962C8B-B14F-4D97-AF65-F5344CB8AC3E}">
        <p14:creationId xmlns:p14="http://schemas.microsoft.com/office/powerpoint/2010/main" val="4275798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41412" y="-56874"/>
            <a:ext cx="10157354" cy="1397000"/>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US" dirty="0" smtClean="0">
                <a:solidFill>
                  <a:srgbClr val="FF0000"/>
                </a:solidFill>
              </a:rPr>
              <a:t>Analysis for Two-Year Planning</a:t>
            </a:r>
            <a:endParaRPr lang="en-US" dirty="0">
              <a:solidFill>
                <a:srgbClr val="FF0000"/>
              </a:solidFill>
            </a:endParaRPr>
          </a:p>
        </p:txBody>
      </p:sp>
      <p:graphicFrame>
        <p:nvGraphicFramePr>
          <p:cNvPr id="5" name="Content Placeholder 3"/>
          <p:cNvGraphicFramePr>
            <a:graphicFrameLocks/>
          </p:cNvGraphicFramePr>
          <p:nvPr>
            <p:extLst>
              <p:ext uri="{D42A27DB-BD31-4B8C-83A1-F6EECF244321}">
                <p14:modId xmlns:p14="http://schemas.microsoft.com/office/powerpoint/2010/main" val="469256353"/>
              </p:ext>
            </p:extLst>
          </p:nvPr>
        </p:nvGraphicFramePr>
        <p:xfrm>
          <a:off x="1293812" y="1447801"/>
          <a:ext cx="8820149" cy="3200402"/>
        </p:xfrm>
        <a:graphic>
          <a:graphicData uri="http://schemas.openxmlformats.org/drawingml/2006/table">
            <a:tbl>
              <a:tblPr firstRow="1" bandRow="1">
                <a:tableStyleId>{5940675A-B579-460E-94D1-54222C63F5DA}</a:tableStyleId>
              </a:tblPr>
              <a:tblGrid>
                <a:gridCol w="902237"/>
                <a:gridCol w="560010"/>
                <a:gridCol w="698059"/>
                <a:gridCol w="828552"/>
                <a:gridCol w="766719"/>
                <a:gridCol w="890385"/>
                <a:gridCol w="966860"/>
                <a:gridCol w="858398"/>
                <a:gridCol w="870625"/>
                <a:gridCol w="676472"/>
                <a:gridCol w="801832"/>
              </a:tblGrid>
              <a:tr h="932156">
                <a:tc>
                  <a:txBody>
                    <a:bodyPr/>
                    <a:lstStyle/>
                    <a:p>
                      <a:pPr marL="0" marR="0" algn="ctr">
                        <a:spcBef>
                          <a:spcPts val="0"/>
                        </a:spcBef>
                        <a:spcAft>
                          <a:spcPts val="0"/>
                        </a:spcAft>
                      </a:pPr>
                      <a:r>
                        <a:rPr lang="en-US" sz="1200" dirty="0">
                          <a:effectLst/>
                        </a:rPr>
                        <a:t>Course</a:t>
                      </a:r>
                      <a:endParaRPr lang="en-US" sz="1200" dirty="0">
                        <a:solidFill>
                          <a:srgbClr val="000000"/>
                        </a:solidFill>
                        <a:effectLst/>
                        <a:latin typeface="Comic Sans MS"/>
                        <a:ea typeface="ＭＳ 明朝"/>
                        <a:cs typeface="Comic Sans MS"/>
                      </a:endParaRPr>
                    </a:p>
                  </a:txBody>
                  <a:tcPr marL="68580" marR="68580" marT="0" marB="0"/>
                </a:tc>
                <a:tc>
                  <a:txBody>
                    <a:bodyPr/>
                    <a:lstStyle/>
                    <a:p>
                      <a:pPr marL="0" marR="0" algn="ctr">
                        <a:spcBef>
                          <a:spcPts val="0"/>
                        </a:spcBef>
                        <a:spcAft>
                          <a:spcPts val="0"/>
                        </a:spcAft>
                      </a:pPr>
                      <a:r>
                        <a:rPr lang="en-US" sz="1200" dirty="0">
                          <a:effectLst/>
                        </a:rPr>
                        <a:t>Title</a:t>
                      </a:r>
                      <a:endParaRPr lang="en-US" sz="1200" dirty="0">
                        <a:solidFill>
                          <a:srgbClr val="000000"/>
                        </a:solidFill>
                        <a:effectLst/>
                        <a:latin typeface="Comic Sans MS"/>
                        <a:ea typeface="ＭＳ 明朝"/>
                        <a:cs typeface="Comic Sans MS"/>
                      </a:endParaRPr>
                    </a:p>
                  </a:txBody>
                  <a:tcPr marL="68580" marR="68580" marT="0" marB="0"/>
                </a:tc>
                <a:tc>
                  <a:txBody>
                    <a:bodyPr/>
                    <a:lstStyle/>
                    <a:p>
                      <a:pPr marL="0" marR="0" algn="ctr">
                        <a:spcBef>
                          <a:spcPts val="0"/>
                        </a:spcBef>
                        <a:spcAft>
                          <a:spcPts val="0"/>
                        </a:spcAft>
                      </a:pPr>
                      <a:r>
                        <a:rPr lang="en-US" sz="1200" dirty="0" smtClean="0">
                          <a:effectLst/>
                        </a:rPr>
                        <a:t>MPC</a:t>
                      </a:r>
                    </a:p>
                    <a:p>
                      <a:pPr marL="0" marR="0" algn="ctr">
                        <a:spcBef>
                          <a:spcPts val="0"/>
                        </a:spcBef>
                        <a:spcAft>
                          <a:spcPts val="0"/>
                        </a:spcAft>
                      </a:pPr>
                      <a:r>
                        <a:rPr lang="en-US" sz="1200" dirty="0" smtClean="0">
                          <a:effectLst/>
                        </a:rPr>
                        <a:t>GE</a:t>
                      </a:r>
                    </a:p>
                    <a:p>
                      <a:pPr marL="0" marR="0" algn="ctr">
                        <a:spcBef>
                          <a:spcPts val="0"/>
                        </a:spcBef>
                        <a:spcAft>
                          <a:spcPts val="0"/>
                        </a:spcAft>
                      </a:pPr>
                      <a:r>
                        <a:rPr lang="en-US" sz="1200" dirty="0" smtClean="0">
                          <a:solidFill>
                            <a:srgbClr val="000000"/>
                          </a:solidFill>
                          <a:effectLst/>
                          <a:latin typeface="+mj-lt"/>
                          <a:ea typeface="ＭＳ 明朝"/>
                          <a:cs typeface="Comic Sans MS"/>
                        </a:rPr>
                        <a:t>Area(s)</a:t>
                      </a:r>
                      <a:endParaRPr lang="en-US" sz="1200" dirty="0">
                        <a:solidFill>
                          <a:srgbClr val="000000"/>
                        </a:solidFill>
                        <a:effectLst/>
                        <a:latin typeface="+mj-lt"/>
                        <a:ea typeface="ＭＳ 明朝"/>
                        <a:cs typeface="Comic Sans MS"/>
                      </a:endParaRPr>
                    </a:p>
                  </a:txBody>
                  <a:tcPr marL="68580" marR="68580" marT="0" marB="0"/>
                </a:tc>
                <a:tc>
                  <a:txBody>
                    <a:bodyPr/>
                    <a:lstStyle/>
                    <a:p>
                      <a:pPr marL="0" marR="0" algn="ctr">
                        <a:spcBef>
                          <a:spcPts val="0"/>
                        </a:spcBef>
                        <a:spcAft>
                          <a:spcPts val="0"/>
                        </a:spcAft>
                      </a:pPr>
                      <a:r>
                        <a:rPr lang="en-US" sz="1200" dirty="0" smtClean="0">
                          <a:effectLst/>
                        </a:rPr>
                        <a:t>IGETC</a:t>
                      </a:r>
                    </a:p>
                    <a:p>
                      <a:pPr marL="0" marR="0" algn="ctr">
                        <a:spcBef>
                          <a:spcPts val="0"/>
                        </a:spcBef>
                        <a:spcAft>
                          <a:spcPts val="0"/>
                        </a:spcAft>
                      </a:pPr>
                      <a:r>
                        <a:rPr lang="en-US" sz="1200" dirty="0" smtClean="0">
                          <a:solidFill>
                            <a:srgbClr val="000000"/>
                          </a:solidFill>
                          <a:effectLst/>
                          <a:latin typeface="+mj-lt"/>
                          <a:ea typeface="ＭＳ 明朝"/>
                          <a:cs typeface="Comic Sans MS"/>
                        </a:rPr>
                        <a:t>Area(s)</a:t>
                      </a:r>
                      <a:endParaRPr lang="en-US" sz="1200" dirty="0">
                        <a:solidFill>
                          <a:srgbClr val="000000"/>
                        </a:solidFill>
                        <a:effectLst/>
                        <a:latin typeface="+mj-lt"/>
                        <a:ea typeface="ＭＳ 明朝"/>
                        <a:cs typeface="Comic Sans MS"/>
                      </a:endParaRPr>
                    </a:p>
                  </a:txBody>
                  <a:tcPr marL="68580" marR="68580" marT="0" marB="0"/>
                </a:tc>
                <a:tc>
                  <a:txBody>
                    <a:bodyPr/>
                    <a:lstStyle/>
                    <a:p>
                      <a:pPr marL="0" marR="0" algn="ctr">
                        <a:spcBef>
                          <a:spcPts val="0"/>
                        </a:spcBef>
                        <a:spcAft>
                          <a:spcPts val="0"/>
                        </a:spcAft>
                      </a:pPr>
                      <a:r>
                        <a:rPr lang="en-US" sz="1200" dirty="0">
                          <a:effectLst/>
                        </a:rPr>
                        <a:t>CSU</a:t>
                      </a:r>
                    </a:p>
                    <a:p>
                      <a:pPr marL="0" marR="0" algn="ctr">
                        <a:spcBef>
                          <a:spcPts val="0"/>
                        </a:spcBef>
                        <a:spcAft>
                          <a:spcPts val="0"/>
                        </a:spcAft>
                      </a:pPr>
                      <a:r>
                        <a:rPr lang="en-US" sz="1200" dirty="0" smtClean="0">
                          <a:effectLst/>
                        </a:rPr>
                        <a:t>GE</a:t>
                      </a:r>
                    </a:p>
                    <a:p>
                      <a:pPr marL="0" marR="0" algn="ctr">
                        <a:spcBef>
                          <a:spcPts val="0"/>
                        </a:spcBef>
                        <a:spcAft>
                          <a:spcPts val="0"/>
                        </a:spcAft>
                      </a:pPr>
                      <a:r>
                        <a:rPr lang="en-US" sz="1200" dirty="0" smtClean="0">
                          <a:solidFill>
                            <a:srgbClr val="000000"/>
                          </a:solidFill>
                          <a:effectLst/>
                          <a:latin typeface="+mj-lt"/>
                          <a:ea typeface="ＭＳ 明朝"/>
                          <a:cs typeface="Comic Sans MS"/>
                        </a:rPr>
                        <a:t>Area(s)</a:t>
                      </a:r>
                      <a:endParaRPr lang="en-US" sz="1200" dirty="0">
                        <a:solidFill>
                          <a:srgbClr val="000000"/>
                        </a:solidFill>
                        <a:effectLst/>
                        <a:latin typeface="+mj-lt"/>
                        <a:ea typeface="ＭＳ 明朝"/>
                        <a:cs typeface="Comic Sans MS"/>
                      </a:endParaRPr>
                    </a:p>
                  </a:txBody>
                  <a:tcPr marL="68580" marR="68580" marT="0" marB="0"/>
                </a:tc>
                <a:tc>
                  <a:txBody>
                    <a:bodyPr/>
                    <a:lstStyle/>
                    <a:p>
                      <a:pPr marL="0" marR="0" algn="ctr">
                        <a:spcBef>
                          <a:spcPts val="0"/>
                        </a:spcBef>
                        <a:spcAft>
                          <a:spcPts val="0"/>
                        </a:spcAft>
                      </a:pPr>
                      <a:r>
                        <a:rPr lang="en-US" sz="1200" dirty="0" smtClean="0">
                          <a:effectLst/>
                        </a:rPr>
                        <a:t>Transfer Major AA-T/AS-T</a:t>
                      </a:r>
                    </a:p>
                    <a:p>
                      <a:pPr marL="0" marR="0" algn="ctr">
                        <a:spcBef>
                          <a:spcPts val="0"/>
                        </a:spcBef>
                        <a:spcAft>
                          <a:spcPts val="0"/>
                        </a:spcAft>
                      </a:pPr>
                      <a:endParaRPr lang="en-US" sz="1200" dirty="0" smtClean="0">
                        <a:effectLst/>
                      </a:endParaRPr>
                    </a:p>
                  </a:txBody>
                  <a:tcPr marL="68580" marR="68580" marT="0" marB="0"/>
                </a:tc>
                <a:tc>
                  <a:txBody>
                    <a:bodyPr/>
                    <a:lstStyle/>
                    <a:p>
                      <a:pPr marL="0" marR="0" algn="ctr">
                        <a:spcBef>
                          <a:spcPts val="0"/>
                        </a:spcBef>
                        <a:spcAft>
                          <a:spcPts val="0"/>
                        </a:spcAft>
                      </a:pPr>
                      <a:r>
                        <a:rPr lang="en-US" sz="1200" dirty="0" smtClean="0">
                          <a:effectLst/>
                        </a:rPr>
                        <a:t>Degree or Certificate </a:t>
                      </a:r>
                      <a:endParaRPr lang="en-US" sz="1200" dirty="0">
                        <a:solidFill>
                          <a:srgbClr val="000000"/>
                        </a:solidFill>
                        <a:effectLst/>
                        <a:latin typeface="Comic Sans MS"/>
                        <a:ea typeface="ＭＳ 明朝"/>
                        <a:cs typeface="Comic Sans MS"/>
                      </a:endParaRPr>
                    </a:p>
                  </a:txBody>
                  <a:tcPr marL="68580" marR="68580" marT="0" marB="0"/>
                </a:tc>
                <a:tc>
                  <a:txBody>
                    <a:bodyPr/>
                    <a:lstStyle/>
                    <a:p>
                      <a:pPr marL="0" marR="0" algn="ctr">
                        <a:spcBef>
                          <a:spcPts val="0"/>
                        </a:spcBef>
                        <a:spcAft>
                          <a:spcPts val="0"/>
                        </a:spcAft>
                      </a:pPr>
                      <a:r>
                        <a:rPr lang="en-US" sz="1200" dirty="0">
                          <a:effectLst/>
                        </a:rPr>
                        <a:t>Required Course in Degree</a:t>
                      </a:r>
                      <a:endParaRPr lang="en-US" sz="1200" dirty="0">
                        <a:solidFill>
                          <a:srgbClr val="000000"/>
                        </a:solidFill>
                        <a:effectLst/>
                        <a:latin typeface="Comic Sans MS"/>
                        <a:ea typeface="ＭＳ 明朝"/>
                        <a:cs typeface="Comic Sans MS"/>
                      </a:endParaRPr>
                    </a:p>
                  </a:txBody>
                  <a:tcPr marL="68580" marR="68580" marT="0" marB="0"/>
                </a:tc>
                <a:tc>
                  <a:txBody>
                    <a:bodyPr/>
                    <a:lstStyle/>
                    <a:p>
                      <a:pPr marL="0" marR="0" algn="ctr">
                        <a:spcBef>
                          <a:spcPts val="0"/>
                        </a:spcBef>
                        <a:spcAft>
                          <a:spcPts val="0"/>
                        </a:spcAft>
                      </a:pPr>
                      <a:r>
                        <a:rPr lang="en-US" sz="1200" dirty="0">
                          <a:effectLst/>
                        </a:rPr>
                        <a:t>Elective</a:t>
                      </a:r>
                    </a:p>
                    <a:p>
                      <a:pPr marL="0" marR="0" algn="ctr">
                        <a:spcBef>
                          <a:spcPts val="0"/>
                        </a:spcBef>
                        <a:spcAft>
                          <a:spcPts val="0"/>
                        </a:spcAft>
                      </a:pPr>
                      <a:r>
                        <a:rPr lang="en-US" sz="1200" dirty="0">
                          <a:effectLst/>
                        </a:rPr>
                        <a:t>Course</a:t>
                      </a:r>
                    </a:p>
                    <a:p>
                      <a:pPr marL="0" marR="0" algn="ctr">
                        <a:spcBef>
                          <a:spcPts val="0"/>
                        </a:spcBef>
                        <a:spcAft>
                          <a:spcPts val="0"/>
                        </a:spcAft>
                      </a:pPr>
                      <a:r>
                        <a:rPr lang="en-US" sz="1200" dirty="0">
                          <a:effectLst/>
                        </a:rPr>
                        <a:t>In Degree</a:t>
                      </a:r>
                      <a:endParaRPr lang="en-US" sz="1200" dirty="0">
                        <a:solidFill>
                          <a:srgbClr val="000000"/>
                        </a:solidFill>
                        <a:effectLst/>
                        <a:latin typeface="Comic Sans MS"/>
                        <a:ea typeface="ＭＳ 明朝"/>
                        <a:cs typeface="Comic Sans MS"/>
                      </a:endParaRPr>
                    </a:p>
                  </a:txBody>
                  <a:tcPr marL="68580" marR="68580" marT="0" marB="0"/>
                </a:tc>
                <a:tc>
                  <a:txBody>
                    <a:bodyPr/>
                    <a:lstStyle/>
                    <a:p>
                      <a:pPr marL="0" marR="0" algn="ctr">
                        <a:spcBef>
                          <a:spcPts val="0"/>
                        </a:spcBef>
                        <a:spcAft>
                          <a:spcPts val="0"/>
                        </a:spcAft>
                      </a:pPr>
                      <a:r>
                        <a:rPr lang="en-US" sz="1200" dirty="0">
                          <a:effectLst/>
                        </a:rPr>
                        <a:t>Online</a:t>
                      </a:r>
                      <a:endParaRPr lang="en-US" sz="1200" dirty="0">
                        <a:solidFill>
                          <a:srgbClr val="000000"/>
                        </a:solidFill>
                        <a:effectLst/>
                        <a:latin typeface="Comic Sans MS"/>
                        <a:ea typeface="ＭＳ 明朝"/>
                        <a:cs typeface="Comic Sans MS"/>
                      </a:endParaRPr>
                    </a:p>
                  </a:txBody>
                  <a:tcPr marL="68580" marR="68580" marT="0" marB="0"/>
                </a:tc>
                <a:tc>
                  <a:txBody>
                    <a:bodyPr/>
                    <a:lstStyle/>
                    <a:p>
                      <a:pPr marL="0" marR="0" algn="ctr">
                        <a:spcBef>
                          <a:spcPts val="0"/>
                        </a:spcBef>
                        <a:spcAft>
                          <a:spcPts val="0"/>
                        </a:spcAft>
                      </a:pPr>
                      <a:r>
                        <a:rPr lang="en-US" sz="1200" dirty="0">
                          <a:effectLst/>
                        </a:rPr>
                        <a:t>Mean</a:t>
                      </a:r>
                    </a:p>
                    <a:p>
                      <a:pPr marL="0" marR="0" algn="ctr">
                        <a:spcBef>
                          <a:spcPts val="0"/>
                        </a:spcBef>
                        <a:spcAft>
                          <a:spcPts val="0"/>
                        </a:spcAft>
                      </a:pPr>
                      <a:r>
                        <a:rPr lang="en-US" sz="1200" dirty="0">
                          <a:effectLst/>
                        </a:rPr>
                        <a:t>Class</a:t>
                      </a:r>
                    </a:p>
                    <a:p>
                      <a:pPr marL="0" marR="0" algn="ctr">
                        <a:spcBef>
                          <a:spcPts val="0"/>
                        </a:spcBef>
                        <a:spcAft>
                          <a:spcPts val="0"/>
                        </a:spcAft>
                      </a:pPr>
                      <a:r>
                        <a:rPr lang="en-US" sz="1200" dirty="0">
                          <a:effectLst/>
                        </a:rPr>
                        <a:t>Size</a:t>
                      </a:r>
                    </a:p>
                    <a:p>
                      <a:pPr marL="0" marR="0" algn="ctr">
                        <a:spcBef>
                          <a:spcPts val="0"/>
                        </a:spcBef>
                        <a:spcAft>
                          <a:spcPts val="0"/>
                        </a:spcAft>
                      </a:pPr>
                      <a:r>
                        <a:rPr lang="en-US" sz="1200" dirty="0">
                          <a:effectLst/>
                        </a:rPr>
                        <a:t>(2 year</a:t>
                      </a:r>
                    </a:p>
                    <a:p>
                      <a:pPr marL="0" marR="0" algn="ctr">
                        <a:spcBef>
                          <a:spcPts val="0"/>
                        </a:spcBef>
                        <a:spcAft>
                          <a:spcPts val="0"/>
                        </a:spcAft>
                      </a:pPr>
                      <a:r>
                        <a:rPr lang="en-US" sz="1200" dirty="0">
                          <a:effectLst/>
                        </a:rPr>
                        <a:t>F/S)</a:t>
                      </a:r>
                      <a:endParaRPr lang="en-US" sz="1200" dirty="0">
                        <a:solidFill>
                          <a:srgbClr val="000000"/>
                        </a:solidFill>
                        <a:effectLst/>
                        <a:latin typeface="Comic Sans MS"/>
                        <a:ea typeface="ＭＳ 明朝"/>
                        <a:cs typeface="Comic Sans MS"/>
                      </a:endParaRPr>
                    </a:p>
                  </a:txBody>
                  <a:tcPr marL="68580" marR="68580" marT="0" marB="0"/>
                </a:tc>
              </a:tr>
              <a:tr h="378041">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r>
              <a:tr h="378041">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r>
              <a:tr h="378041">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r>
              <a:tr h="378041">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r>
              <a:tr h="378041">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r>
              <a:tr h="378041">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c>
                  <a:txBody>
                    <a:bodyPr/>
                    <a:lstStyle/>
                    <a:p>
                      <a:endParaRPr lang="en-US" dirty="0">
                        <a:latin typeface="Comic Sans MS"/>
                        <a:cs typeface="Comic Sans MS"/>
                      </a:endParaRPr>
                    </a:p>
                  </a:txBody>
                  <a:tcPr/>
                </a:tc>
              </a:tr>
            </a:tbl>
          </a:graphicData>
        </a:graphic>
      </p:graphicFrame>
      <p:sp>
        <p:nvSpPr>
          <p:cNvPr id="6" name="Rectangle 5"/>
          <p:cNvSpPr/>
          <p:nvPr/>
        </p:nvSpPr>
        <p:spPr>
          <a:xfrm>
            <a:off x="1293812" y="5181600"/>
            <a:ext cx="9067800" cy="1200328"/>
          </a:xfrm>
          <a:prstGeom prst="rect">
            <a:avLst/>
          </a:prstGeom>
        </p:spPr>
        <p:txBody>
          <a:bodyPr wrap="square">
            <a:spAutoFit/>
          </a:bodyPr>
          <a:lstStyle/>
          <a:p>
            <a:r>
              <a:rPr lang="en-US" dirty="0"/>
              <a:t>https://</a:t>
            </a:r>
            <a:r>
              <a:rPr lang="en-US" dirty="0">
                <a:hlinkClick r:id="rId2"/>
              </a:rPr>
              <a:t>docs.google.com/spreadsheets/d/1hPXVZ1bNey_ztuwN_p-xA7VV6zm_w3e_eElPRRUWYRc/edit?usp=sharing</a:t>
            </a:r>
            <a:endParaRPr lang="en-US" dirty="0"/>
          </a:p>
        </p:txBody>
      </p:sp>
      <p:cxnSp>
        <p:nvCxnSpPr>
          <p:cNvPr id="8" name="Straight Connector 7"/>
          <p:cNvCxnSpPr/>
          <p:nvPr/>
        </p:nvCxnSpPr>
        <p:spPr>
          <a:xfrm>
            <a:off x="10133012" y="1447800"/>
            <a:ext cx="838200" cy="0"/>
          </a:xfrm>
          <a:prstGeom prst="line">
            <a:avLst/>
          </a:prstGeom>
          <a:ln w="31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0971212" y="1447800"/>
            <a:ext cx="0" cy="320040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0133012" y="2362200"/>
            <a:ext cx="838200" cy="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0133012" y="3124200"/>
            <a:ext cx="838200" cy="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0133012" y="3505200"/>
            <a:ext cx="838200" cy="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0133012" y="3886200"/>
            <a:ext cx="838200" cy="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0133012" y="4267200"/>
            <a:ext cx="838200" cy="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0133012" y="4648200"/>
            <a:ext cx="838200" cy="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0133012" y="2743200"/>
            <a:ext cx="838200" cy="0"/>
          </a:xfrm>
          <a:prstGeom prst="line">
            <a:avLst/>
          </a:prstGeom>
          <a:ln w="3175"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0209212" y="1524000"/>
            <a:ext cx="650075" cy="523220"/>
          </a:xfrm>
          <a:prstGeom prst="rect">
            <a:avLst/>
          </a:prstGeom>
          <a:noFill/>
        </p:spPr>
        <p:txBody>
          <a:bodyPr wrap="none" rtlCol="0">
            <a:spAutoFit/>
          </a:bodyPr>
          <a:lstStyle/>
          <a:p>
            <a:r>
              <a:rPr lang="en-US" sz="1400" dirty="0" smtClean="0"/>
              <a:t>Basic</a:t>
            </a:r>
          </a:p>
          <a:p>
            <a:r>
              <a:rPr lang="en-US" sz="1400" dirty="0" smtClean="0"/>
              <a:t>Skills</a:t>
            </a:r>
            <a:endParaRPr lang="en-US" sz="1400" dirty="0"/>
          </a:p>
        </p:txBody>
      </p:sp>
    </p:spTree>
    <p:extLst>
      <p:ext uri="{BB962C8B-B14F-4D97-AF65-F5344CB8AC3E}">
        <p14:creationId xmlns:p14="http://schemas.microsoft.com/office/powerpoint/2010/main" val="592368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17309" y="76200"/>
            <a:ext cx="10157354" cy="1397000"/>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US" dirty="0" smtClean="0">
                <a:solidFill>
                  <a:srgbClr val="FF0000"/>
                </a:solidFill>
              </a:rPr>
              <a:t>Sample Two Year Schedule Plan</a:t>
            </a:r>
            <a:endParaRPr lang="en-US"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681526649"/>
              </p:ext>
            </p:extLst>
          </p:nvPr>
        </p:nvGraphicFramePr>
        <p:xfrm>
          <a:off x="1117307" y="1583383"/>
          <a:ext cx="9777704" cy="3881120"/>
        </p:xfrm>
        <a:graphic>
          <a:graphicData uri="http://schemas.openxmlformats.org/drawingml/2006/table">
            <a:tbl>
              <a:tblPr firstRow="1" bandRow="1">
                <a:tableStyleId>{5940675A-B579-460E-94D1-54222C63F5DA}</a:tableStyleId>
              </a:tblPr>
              <a:tblGrid>
                <a:gridCol w="1167105"/>
                <a:gridCol w="2514600"/>
                <a:gridCol w="838200"/>
                <a:gridCol w="1066800"/>
                <a:gridCol w="1143000"/>
                <a:gridCol w="990600"/>
                <a:gridCol w="990600"/>
                <a:gridCol w="1066799"/>
              </a:tblGrid>
              <a:tr h="370840">
                <a:tc>
                  <a:txBody>
                    <a:bodyPr/>
                    <a:lstStyle/>
                    <a:p>
                      <a:pPr algn="ctr"/>
                      <a:r>
                        <a:rPr lang="en-US" sz="1600" b="1" dirty="0" smtClean="0"/>
                        <a:t>Course</a:t>
                      </a:r>
                      <a:endParaRPr lang="en-US" sz="1600" b="1" dirty="0"/>
                    </a:p>
                  </a:txBody>
                  <a:tcPr/>
                </a:tc>
                <a:tc>
                  <a:txBody>
                    <a:bodyPr/>
                    <a:lstStyle/>
                    <a:p>
                      <a:pPr algn="ctr"/>
                      <a:r>
                        <a:rPr lang="en-US" sz="1600" b="1" dirty="0" smtClean="0"/>
                        <a:t>Title</a:t>
                      </a:r>
                      <a:endParaRPr lang="en-US" sz="1600" b="1" dirty="0"/>
                    </a:p>
                  </a:txBody>
                  <a:tcPr/>
                </a:tc>
                <a:tc>
                  <a:txBody>
                    <a:bodyPr/>
                    <a:lstStyle/>
                    <a:p>
                      <a:pPr algn="ctr"/>
                      <a:r>
                        <a:rPr lang="en-US" sz="1600" b="1" dirty="0" smtClean="0"/>
                        <a:t>Fall </a:t>
                      </a:r>
                    </a:p>
                    <a:p>
                      <a:pPr algn="ctr"/>
                      <a:r>
                        <a:rPr lang="en-US" sz="1600" b="1" dirty="0" smtClean="0"/>
                        <a:t>1</a:t>
                      </a:r>
                      <a:endParaRPr lang="en-US" sz="1600" b="1" dirty="0"/>
                    </a:p>
                  </a:txBody>
                  <a:tcPr/>
                </a:tc>
                <a:tc>
                  <a:txBody>
                    <a:bodyPr/>
                    <a:lstStyle/>
                    <a:p>
                      <a:pPr algn="ctr"/>
                      <a:r>
                        <a:rPr lang="en-US" sz="1600" b="1" dirty="0" smtClean="0"/>
                        <a:t>Spring</a:t>
                      </a:r>
                    </a:p>
                    <a:p>
                      <a:pPr algn="ctr"/>
                      <a:r>
                        <a:rPr lang="en-US" sz="1600" b="1" dirty="0" smtClean="0"/>
                        <a:t>1</a:t>
                      </a:r>
                      <a:endParaRPr lang="en-US" sz="1600" b="1" dirty="0"/>
                    </a:p>
                  </a:txBody>
                  <a:tcPr/>
                </a:tc>
                <a:tc>
                  <a:txBody>
                    <a:bodyPr/>
                    <a:lstStyle/>
                    <a:p>
                      <a:pPr algn="ctr"/>
                      <a:r>
                        <a:rPr lang="en-US" sz="1600" b="1" dirty="0" smtClean="0"/>
                        <a:t>Summer </a:t>
                      </a:r>
                    </a:p>
                    <a:p>
                      <a:pPr algn="ctr"/>
                      <a:r>
                        <a:rPr lang="en-US" sz="1600" b="1" dirty="0" smtClean="0"/>
                        <a:t>1</a:t>
                      </a:r>
                      <a:endParaRPr lang="en-US" sz="1600" b="1" dirty="0"/>
                    </a:p>
                  </a:txBody>
                  <a:tcPr/>
                </a:tc>
                <a:tc>
                  <a:txBody>
                    <a:bodyPr/>
                    <a:lstStyle/>
                    <a:p>
                      <a:pPr algn="ctr"/>
                      <a:r>
                        <a:rPr lang="en-US" sz="1600" b="1" dirty="0" smtClean="0"/>
                        <a:t>Fall </a:t>
                      </a:r>
                    </a:p>
                    <a:p>
                      <a:pPr algn="ctr"/>
                      <a:r>
                        <a:rPr lang="en-US" sz="1600" b="1" dirty="0" smtClean="0"/>
                        <a:t>2</a:t>
                      </a:r>
                      <a:endParaRPr lang="en-US" sz="1600" b="1" dirty="0"/>
                    </a:p>
                  </a:txBody>
                  <a:tcPr/>
                </a:tc>
                <a:tc>
                  <a:txBody>
                    <a:bodyPr/>
                    <a:lstStyle/>
                    <a:p>
                      <a:pPr algn="ctr"/>
                      <a:r>
                        <a:rPr lang="en-US" sz="1600" b="1" dirty="0" smtClean="0"/>
                        <a:t>Spring</a:t>
                      </a:r>
                    </a:p>
                    <a:p>
                      <a:pPr algn="ctr"/>
                      <a:r>
                        <a:rPr lang="en-US" sz="1600" b="1" dirty="0" smtClean="0"/>
                        <a:t>2</a:t>
                      </a:r>
                      <a:endParaRPr lang="en-US" sz="1600" b="1" dirty="0"/>
                    </a:p>
                  </a:txBody>
                  <a:tcPr/>
                </a:tc>
                <a:tc>
                  <a:txBody>
                    <a:bodyPr/>
                    <a:lstStyle/>
                    <a:p>
                      <a:pPr algn="ctr"/>
                      <a:r>
                        <a:rPr lang="en-US" sz="1600" b="1" dirty="0" smtClean="0"/>
                        <a:t>Summer 2</a:t>
                      </a:r>
                      <a:endParaRPr lang="en-US" sz="1600" b="1" dirty="0"/>
                    </a:p>
                  </a:txBody>
                  <a:tcPr/>
                </a:tc>
              </a:tr>
              <a:tr h="370840">
                <a:tc>
                  <a:txBody>
                    <a:bodyPr/>
                    <a:lstStyle/>
                    <a:p>
                      <a:r>
                        <a:rPr lang="en-US" sz="1800" dirty="0" smtClean="0"/>
                        <a:t>SPCH 1</a:t>
                      </a:r>
                      <a:endParaRPr lang="en-US" sz="1800" dirty="0"/>
                    </a:p>
                  </a:txBody>
                  <a:tcPr/>
                </a:tc>
                <a:tc>
                  <a:txBody>
                    <a:bodyPr/>
                    <a:lstStyle/>
                    <a:p>
                      <a:r>
                        <a:rPr lang="en-US" sz="1800" dirty="0" smtClean="0"/>
                        <a:t>Public Speaking</a:t>
                      </a:r>
                      <a:endParaRPr lang="en-US" sz="1800" dirty="0"/>
                    </a:p>
                  </a:txBody>
                  <a:tcPr/>
                </a:tc>
                <a:tc>
                  <a:txBody>
                    <a:bodyPr/>
                    <a:lstStyle/>
                    <a:p>
                      <a:pPr algn="ctr"/>
                      <a:r>
                        <a:rPr lang="en-US" sz="1800" dirty="0" smtClean="0">
                          <a:sym typeface="Wingdings" panose="05000000000000000000" pitchFamily="2" charset="2"/>
                        </a:rPr>
                        <a:t></a:t>
                      </a: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r>
              <a:tr h="370840">
                <a:tc>
                  <a:txBody>
                    <a:bodyPr/>
                    <a:lstStyle/>
                    <a:p>
                      <a:r>
                        <a:rPr lang="en-US" sz="1800" dirty="0" smtClean="0"/>
                        <a:t>SPCH 3</a:t>
                      </a:r>
                      <a:endParaRPr lang="en-US" sz="1800" dirty="0"/>
                    </a:p>
                  </a:txBody>
                  <a:tcPr/>
                </a:tc>
                <a:tc>
                  <a:txBody>
                    <a:bodyPr/>
                    <a:lstStyle/>
                    <a:p>
                      <a:r>
                        <a:rPr lang="en-US" sz="1800" dirty="0" smtClean="0"/>
                        <a:t>Interpersonal Comm</a:t>
                      </a: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algn="ctr"/>
                      <a:endParaRPr lang="en-US" sz="1800" dirty="0"/>
                    </a:p>
                  </a:txBody>
                  <a:tcPr/>
                </a:tc>
              </a:tr>
              <a:tr h="370840">
                <a:tc>
                  <a:txBody>
                    <a:bodyPr/>
                    <a:lstStyle/>
                    <a:p>
                      <a:r>
                        <a:rPr lang="en-US" sz="1800" dirty="0" smtClean="0"/>
                        <a:t>SPCH 5</a:t>
                      </a:r>
                      <a:endParaRPr lang="en-US" sz="1800" dirty="0"/>
                    </a:p>
                  </a:txBody>
                  <a:tcPr/>
                </a:tc>
                <a:tc>
                  <a:txBody>
                    <a:bodyPr/>
                    <a:lstStyle/>
                    <a:p>
                      <a:r>
                        <a:rPr lang="en-US" sz="1800" dirty="0" smtClean="0"/>
                        <a:t>Oral Interp of Lit</a:t>
                      </a: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algn="ctr"/>
                      <a:endParaRPr lang="en-US" sz="1800" dirty="0"/>
                    </a:p>
                  </a:txBody>
                  <a:tcPr/>
                </a:tc>
                <a:tc>
                  <a:txBody>
                    <a:bodyPr/>
                    <a:lstStyle/>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algn="ctr"/>
                      <a:endParaRPr lang="en-US" sz="1800" dirty="0"/>
                    </a:p>
                  </a:txBody>
                  <a:tcPr/>
                </a:tc>
                <a:tc>
                  <a:txBody>
                    <a:bodyPr/>
                    <a:lstStyle/>
                    <a:p>
                      <a:pPr algn="ctr"/>
                      <a:endParaRPr lang="en-US" sz="1800" dirty="0"/>
                    </a:p>
                  </a:txBody>
                  <a:tcPr/>
                </a:tc>
              </a:tr>
              <a:tr h="370840">
                <a:tc>
                  <a:txBody>
                    <a:bodyPr/>
                    <a:lstStyle/>
                    <a:p>
                      <a:r>
                        <a:rPr lang="en-US" sz="1800" dirty="0" smtClean="0"/>
                        <a:t>SPCH 10</a:t>
                      </a:r>
                      <a:endParaRPr lang="en-US" sz="1800" dirty="0"/>
                    </a:p>
                  </a:txBody>
                  <a:tcPr/>
                </a:tc>
                <a:tc>
                  <a:txBody>
                    <a:bodyPr/>
                    <a:lstStyle/>
                    <a:p>
                      <a:r>
                        <a:rPr lang="en-US" sz="1800" dirty="0" smtClean="0"/>
                        <a:t>Comm</a:t>
                      </a:r>
                      <a:r>
                        <a:rPr lang="en-US" sz="1800" baseline="0" dirty="0" smtClean="0"/>
                        <a:t> Theory</a:t>
                      </a:r>
                      <a:endParaRPr lang="en-US" sz="1800" dirty="0"/>
                    </a:p>
                  </a:txBody>
                  <a:tcPr/>
                </a:tc>
                <a:tc>
                  <a:txBody>
                    <a:bodyPr/>
                    <a:lstStyle/>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algn="ctr"/>
                      <a:endParaRPr lang="en-US" sz="1800" dirty="0"/>
                    </a:p>
                  </a:txBody>
                  <a:tcPr/>
                </a:tc>
                <a:tc>
                  <a:txBody>
                    <a:bodyPr/>
                    <a:lstStyle/>
                    <a:p>
                      <a:pPr algn="ctr"/>
                      <a:endParaRPr lang="en-US" sz="180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dirty="0" smtClean="0">
                          <a:sym typeface="Wingdings" panose="05000000000000000000" pitchFamily="2" charset="2"/>
                        </a:rPr>
                        <a:t></a:t>
                      </a:r>
                      <a:endParaRPr lang="en-US" sz="1800" dirty="0" smtClean="0"/>
                    </a:p>
                    <a:p>
                      <a:pPr algn="ctr"/>
                      <a:endParaRPr lang="en-US" sz="1800" dirty="0"/>
                    </a:p>
                  </a:txBody>
                  <a:tcPr/>
                </a:tc>
                <a:tc>
                  <a:txBody>
                    <a:bodyPr/>
                    <a:lstStyle/>
                    <a:p>
                      <a:pPr algn="ctr"/>
                      <a:endParaRPr lang="en-US" sz="1800" dirty="0"/>
                    </a:p>
                  </a:txBody>
                  <a:tcPr/>
                </a:tc>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r>
            </a:tbl>
          </a:graphicData>
        </a:graphic>
      </p:graphicFrame>
    </p:spTree>
    <p:extLst>
      <p:ext uri="{BB962C8B-B14F-4D97-AF65-F5344CB8AC3E}">
        <p14:creationId xmlns:p14="http://schemas.microsoft.com/office/powerpoint/2010/main" val="373051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Schedule of Classes Information</a:t>
            </a:r>
            <a:endParaRPr lang="en-US" dirty="0">
              <a:solidFill>
                <a:srgbClr val="FF0000"/>
              </a:solidFill>
            </a:endParaRPr>
          </a:p>
        </p:txBody>
      </p:sp>
      <p:sp>
        <p:nvSpPr>
          <p:cNvPr id="5" name="Rectangle 4"/>
          <p:cNvSpPr/>
          <p:nvPr/>
        </p:nvSpPr>
        <p:spPr>
          <a:xfrm>
            <a:off x="1674812" y="1600200"/>
            <a:ext cx="10210800" cy="3354765"/>
          </a:xfrm>
          <a:prstGeom prst="rect">
            <a:avLst/>
          </a:prstGeom>
        </p:spPr>
        <p:txBody>
          <a:bodyPr wrap="square">
            <a:spAutoFit/>
          </a:bodyPr>
          <a:lstStyle/>
          <a:p>
            <a:r>
              <a:rPr lang="en-US" sz="1800" dirty="0">
                <a:cs typeface="Comic Sans MS"/>
              </a:rPr>
              <a:t>ACC111	Accounting Principles I						3.0 Credits		</a:t>
            </a:r>
          </a:p>
          <a:p>
            <a:r>
              <a:rPr lang="en-US" sz="1800" b="0" dirty="0">
                <a:cs typeface="Comic Sans MS"/>
              </a:rPr>
              <a:t>Fundamental theory of accounting principles and procedures. Prerequisites: None.									</a:t>
            </a:r>
          </a:p>
          <a:p>
            <a:r>
              <a:rPr lang="en-US" sz="1600" b="0" dirty="0">
                <a:cs typeface="Comic Sans MS"/>
              </a:rPr>
              <a:t>Section	Location	</a:t>
            </a:r>
            <a:r>
              <a:rPr lang="en-US" sz="1600" b="0" dirty="0" smtClean="0">
                <a:cs typeface="Comic Sans MS"/>
              </a:rPr>
              <a:t>Delivery         Dates</a:t>
            </a:r>
            <a:r>
              <a:rPr lang="en-US" sz="1600" b="0" dirty="0">
                <a:cs typeface="Comic Sans MS"/>
              </a:rPr>
              <a:t>	</a:t>
            </a:r>
            <a:r>
              <a:rPr lang="en-US" sz="1600" b="0" dirty="0" smtClean="0">
                <a:cs typeface="Comic Sans MS"/>
              </a:rPr>
              <a:t>   Days</a:t>
            </a:r>
            <a:r>
              <a:rPr lang="en-US" sz="1600" b="0" dirty="0">
                <a:cs typeface="Comic Sans MS"/>
              </a:rPr>
              <a:t>	Times	Instructor	</a:t>
            </a:r>
            <a:r>
              <a:rPr lang="en-US" sz="1600" b="0" dirty="0" smtClean="0">
                <a:cs typeface="Comic Sans MS"/>
              </a:rPr>
              <a:t>  Availability</a:t>
            </a:r>
            <a:r>
              <a:rPr lang="en-US" sz="1800" b="0" dirty="0">
                <a:cs typeface="Comic Sans MS"/>
              </a:rPr>
              <a:t>		</a:t>
            </a:r>
            <a:endParaRPr lang="en-US" sz="1800" b="0" dirty="0" smtClean="0">
              <a:cs typeface="Comic Sans MS"/>
            </a:endParaRPr>
          </a:p>
          <a:p>
            <a:endParaRPr lang="en-US" sz="1800" b="0" dirty="0">
              <a:cs typeface="Comic Sans MS"/>
            </a:endParaRPr>
          </a:p>
          <a:p>
            <a:endParaRPr lang="en-US" sz="1800" b="0" dirty="0" smtClean="0">
              <a:cs typeface="Comic Sans MS"/>
            </a:endParaRPr>
          </a:p>
          <a:p>
            <a:endParaRPr lang="en-US" sz="1800" b="0" dirty="0">
              <a:cs typeface="Comic Sans MS"/>
            </a:endParaRPr>
          </a:p>
          <a:p>
            <a:r>
              <a:rPr lang="en-US" sz="1800" b="0" dirty="0">
                <a:cs typeface="Comic Sans MS"/>
              </a:rPr>
              <a:t>	</a:t>
            </a:r>
          </a:p>
          <a:p>
            <a:r>
              <a:rPr lang="en-US" sz="1600" b="0" dirty="0">
                <a:latin typeface="Comic Sans MS"/>
                <a:cs typeface="Comic Sans MS"/>
              </a:rPr>
              <a:t>								</a:t>
            </a:r>
          </a:p>
          <a:p>
            <a:r>
              <a:rPr lang="en-US" sz="1600" dirty="0">
                <a:latin typeface="Comic Sans MS"/>
                <a:cs typeface="Comic Sans MS"/>
              </a:rPr>
              <a:t>Books: </a:t>
            </a:r>
            <a:r>
              <a:rPr lang="en-US" sz="1600" dirty="0">
                <a:latin typeface="Comic Sans MS"/>
                <a:cs typeface="Comic Sans MS"/>
                <a:hlinkClick r:id="rId2"/>
              </a:rPr>
              <a:t>1 </a:t>
            </a:r>
            <a:r>
              <a:rPr lang="en-US" sz="1600" dirty="0" smtClean="0">
                <a:latin typeface="Comic Sans MS"/>
                <a:cs typeface="Comic Sans MS"/>
                <a:hlinkClick r:id="rId2"/>
              </a:rPr>
              <a:t>book</a:t>
            </a:r>
            <a:endParaRPr lang="en-US" b="0" dirty="0">
              <a:latin typeface="Comic Sans MS"/>
              <a:cs typeface="Comic Sans MS"/>
            </a:endParaRPr>
          </a:p>
        </p:txBody>
      </p:sp>
      <p:graphicFrame>
        <p:nvGraphicFramePr>
          <p:cNvPr id="7" name="Table 6"/>
          <p:cNvGraphicFramePr>
            <a:graphicFrameLocks noGrp="1"/>
          </p:cNvGraphicFramePr>
          <p:nvPr>
            <p:extLst>
              <p:ext uri="{D42A27DB-BD31-4B8C-83A1-F6EECF244321}">
                <p14:modId xmlns:p14="http://schemas.microsoft.com/office/powerpoint/2010/main" val="1490432863"/>
              </p:ext>
            </p:extLst>
          </p:nvPr>
        </p:nvGraphicFramePr>
        <p:xfrm>
          <a:off x="303212" y="3147323"/>
          <a:ext cx="1371080" cy="1010920"/>
        </p:xfrm>
        <a:graphic>
          <a:graphicData uri="http://schemas.openxmlformats.org/drawingml/2006/table">
            <a:tbl>
              <a:tblPr firstRow="1" bandRow="1">
                <a:tableStyleId>{5C22544A-7EE6-4342-B048-85BDC9FD1C3A}</a:tableStyleId>
              </a:tblPr>
              <a:tblGrid>
                <a:gridCol w="342770"/>
                <a:gridCol w="342770"/>
                <a:gridCol w="294280"/>
                <a:gridCol w="391260"/>
              </a:tblGrid>
              <a:tr h="370840">
                <a:tc>
                  <a:txBody>
                    <a:bodyPr/>
                    <a:lstStyle/>
                    <a:p>
                      <a:r>
                        <a:rPr lang="en-US" dirty="0" smtClean="0">
                          <a:solidFill>
                            <a:schemeClr val="bg1"/>
                          </a:solidFill>
                        </a:rPr>
                        <a:t>F</a:t>
                      </a:r>
                      <a:endParaRPr lang="en-US" dirty="0">
                        <a:solidFill>
                          <a:schemeClr val="bg1"/>
                        </a:solidFill>
                      </a:endParaRPr>
                    </a:p>
                  </a:txBody>
                  <a:tcPr>
                    <a:solidFill>
                      <a:srgbClr val="002060"/>
                    </a:solidFill>
                  </a:tcPr>
                </a:tc>
                <a:tc>
                  <a:txBody>
                    <a:bodyPr/>
                    <a:lstStyle/>
                    <a:p>
                      <a:r>
                        <a:rPr lang="en-US" dirty="0" smtClean="0">
                          <a:solidFill>
                            <a:schemeClr val="bg1"/>
                          </a:solidFill>
                        </a:rPr>
                        <a:t>ES</a:t>
                      </a:r>
                      <a:endParaRPr lang="en-US" dirty="0">
                        <a:solidFill>
                          <a:schemeClr val="bg1"/>
                        </a:solidFill>
                      </a:endParaRPr>
                    </a:p>
                  </a:txBody>
                  <a:tcPr>
                    <a:solidFill>
                      <a:srgbClr val="002060"/>
                    </a:solidFill>
                  </a:tcPr>
                </a:tc>
                <a:tc>
                  <a:txBody>
                    <a:bodyPr/>
                    <a:lstStyle/>
                    <a:p>
                      <a:r>
                        <a:rPr lang="en-US" dirty="0" smtClean="0">
                          <a:solidFill>
                            <a:schemeClr val="bg1"/>
                          </a:solidFill>
                        </a:rPr>
                        <a:t>S</a:t>
                      </a:r>
                      <a:endParaRPr lang="en-US" dirty="0">
                        <a:solidFill>
                          <a:schemeClr val="bg1"/>
                        </a:solidFill>
                      </a:endParaRPr>
                    </a:p>
                  </a:txBody>
                  <a:tcPr>
                    <a:solidFill>
                      <a:srgbClr val="002060"/>
                    </a:solidFill>
                  </a:tcPr>
                </a:tc>
                <a:tc>
                  <a:txBody>
                    <a:bodyPr/>
                    <a:lstStyle/>
                    <a:p>
                      <a:r>
                        <a:rPr lang="en-US" dirty="0" smtClean="0">
                          <a:solidFill>
                            <a:schemeClr val="bg1"/>
                          </a:solidFill>
                        </a:rPr>
                        <a:t>X</a:t>
                      </a:r>
                      <a:endParaRPr lang="en-US" dirty="0">
                        <a:solidFill>
                          <a:schemeClr val="bg1"/>
                        </a:solidFill>
                      </a:endParaRPr>
                    </a:p>
                  </a:txBody>
                  <a:tcPr>
                    <a:solidFill>
                      <a:srgbClr val="002060"/>
                    </a:solidFill>
                  </a:tcPr>
                </a:tc>
              </a:tr>
              <a:tr h="370840">
                <a:tc>
                  <a:txBody>
                    <a:bodyPr/>
                    <a:lstStyle/>
                    <a:p>
                      <a:r>
                        <a:rPr lang="en-US" dirty="0" smtClean="0">
                          <a:solidFill>
                            <a:schemeClr val="bg1"/>
                          </a:solidFill>
                          <a:sym typeface="Wingdings" panose="05000000000000000000" pitchFamily="2" charset="2"/>
                        </a:rPr>
                        <a:t></a:t>
                      </a:r>
                      <a:endParaRPr lang="en-US" dirty="0">
                        <a:solidFill>
                          <a:schemeClr val="bg1"/>
                        </a:solidFill>
                      </a:endParaRPr>
                    </a:p>
                  </a:txBody>
                  <a:tcPr>
                    <a:solidFill>
                      <a:srgbClr val="002060"/>
                    </a:solidFill>
                  </a:tcPr>
                </a:tc>
                <a:tc>
                  <a:txBody>
                    <a:bodyPr/>
                    <a:lstStyle/>
                    <a:p>
                      <a:endParaRPr lang="en-US" dirty="0">
                        <a:solidFill>
                          <a:schemeClr val="tx1"/>
                        </a:solidFill>
                      </a:endParaRPr>
                    </a:p>
                  </a:txBody>
                  <a:tcPr>
                    <a:solidFill>
                      <a:srgbClr val="002060"/>
                    </a:solidFill>
                  </a:tcPr>
                </a:tc>
                <a:tc>
                  <a:txBody>
                    <a:bodyPr/>
                    <a:lstStyle/>
                    <a:p>
                      <a:r>
                        <a:rPr lang="en-US" dirty="0" smtClean="0">
                          <a:solidFill>
                            <a:schemeClr val="bg1"/>
                          </a:solidFill>
                          <a:sym typeface="Wingdings" panose="05000000000000000000" pitchFamily="2" charset="2"/>
                        </a:rPr>
                        <a:t></a:t>
                      </a:r>
                      <a:endParaRPr lang="en-US" dirty="0">
                        <a:solidFill>
                          <a:schemeClr val="bg1"/>
                        </a:solidFill>
                      </a:endParaRPr>
                    </a:p>
                  </a:txBody>
                  <a:tcPr>
                    <a:solidFill>
                      <a:srgbClr val="002060"/>
                    </a:solidFill>
                  </a:tcPr>
                </a:tc>
                <a:tc>
                  <a:txBody>
                    <a:bodyPr/>
                    <a:lstStyle/>
                    <a:p>
                      <a:endParaRPr lang="en-US" dirty="0">
                        <a:solidFill>
                          <a:schemeClr val="tx1"/>
                        </a:solidFill>
                      </a:endParaRPr>
                    </a:p>
                  </a:txBody>
                  <a:tcPr>
                    <a:solidFill>
                      <a:srgbClr val="002060"/>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82604919"/>
              </p:ext>
            </p:extLst>
          </p:nvPr>
        </p:nvGraphicFramePr>
        <p:xfrm>
          <a:off x="1674292" y="3113164"/>
          <a:ext cx="9981160" cy="1348477"/>
        </p:xfrm>
        <a:graphic>
          <a:graphicData uri="http://schemas.openxmlformats.org/drawingml/2006/table">
            <a:tbl>
              <a:tblPr firstRow="1" bandRow="1">
                <a:tableStyleId>{7DF18680-E054-41AD-8BC1-D1AEF772440D}</a:tableStyleId>
              </a:tblPr>
              <a:tblGrid>
                <a:gridCol w="1247645"/>
                <a:gridCol w="1247645"/>
                <a:gridCol w="1247645"/>
                <a:gridCol w="1247645"/>
                <a:gridCol w="1180580"/>
                <a:gridCol w="1219200"/>
                <a:gridCol w="1343155"/>
                <a:gridCol w="1247645"/>
              </a:tblGrid>
              <a:tr h="1348477">
                <a:tc>
                  <a:txBody>
                    <a:bodyPr/>
                    <a:lstStyle/>
                    <a:p>
                      <a:r>
                        <a:rPr lang="en-US" sz="1400" dirty="0" smtClean="0">
                          <a:solidFill>
                            <a:srgbClr val="000000"/>
                          </a:solidFill>
                          <a:latin typeface="+mn-lt"/>
                          <a:cs typeface="Comic Sans MS"/>
                        </a:rPr>
                        <a:t>30245</a:t>
                      </a:r>
                      <a:endParaRPr lang="en-US" sz="1400" dirty="0">
                        <a:solidFill>
                          <a:srgbClr val="000000"/>
                        </a:solidFill>
                        <a:latin typeface="+mn-lt"/>
                        <a:cs typeface="Comic Sans MS"/>
                      </a:endParaRPr>
                    </a:p>
                  </a:txBody>
                  <a:tcPr>
                    <a:solidFill>
                      <a:schemeClr val="accent3">
                        <a:lumMod val="20000"/>
                        <a:lumOff val="80000"/>
                      </a:schemeClr>
                    </a:solidFill>
                  </a:tcPr>
                </a:tc>
                <a:tc>
                  <a:txBody>
                    <a:bodyPr/>
                    <a:lstStyle/>
                    <a:p>
                      <a:r>
                        <a:rPr lang="en-US" sz="1400" dirty="0" smtClean="0">
                          <a:solidFill>
                            <a:srgbClr val="000000"/>
                          </a:solidFill>
                          <a:latin typeface="+mn-lt"/>
                          <a:cs typeface="Comic Sans MS"/>
                        </a:rPr>
                        <a:t>Dobson</a:t>
                      </a:r>
                    </a:p>
                    <a:p>
                      <a:r>
                        <a:rPr lang="en-US" sz="1400" dirty="0" smtClean="0">
                          <a:solidFill>
                            <a:srgbClr val="000000"/>
                          </a:solidFill>
                          <a:latin typeface="+mn-lt"/>
                          <a:cs typeface="Comic Sans MS"/>
                        </a:rPr>
                        <a:t>Campus</a:t>
                      </a:r>
                      <a:endParaRPr lang="en-US" sz="1400" dirty="0">
                        <a:solidFill>
                          <a:srgbClr val="000000"/>
                        </a:solidFill>
                        <a:latin typeface="+mn-lt"/>
                        <a:cs typeface="Comic Sans MS"/>
                      </a:endParaRPr>
                    </a:p>
                  </a:txBody>
                  <a:tcPr>
                    <a:solidFill>
                      <a:schemeClr val="accent3">
                        <a:lumMod val="20000"/>
                        <a:lumOff val="80000"/>
                      </a:schemeClr>
                    </a:solidFill>
                  </a:tcPr>
                </a:tc>
                <a:tc>
                  <a:txBody>
                    <a:bodyPr/>
                    <a:lstStyle/>
                    <a:p>
                      <a:r>
                        <a:rPr lang="en-US" sz="1200" dirty="0" smtClean="0">
                          <a:solidFill>
                            <a:srgbClr val="000000"/>
                          </a:solidFill>
                          <a:latin typeface="+mn-lt"/>
                          <a:cs typeface="Comic Sans MS"/>
                        </a:rPr>
                        <a:t>In person -lecture</a:t>
                      </a:r>
                      <a:endParaRPr lang="en-US" sz="1200" dirty="0">
                        <a:solidFill>
                          <a:srgbClr val="000000"/>
                        </a:solidFill>
                        <a:latin typeface="+mn-lt"/>
                        <a:cs typeface="Comic Sans MS"/>
                      </a:endParaRPr>
                    </a:p>
                  </a:txBody>
                  <a:tcPr>
                    <a:solidFill>
                      <a:schemeClr val="accent3">
                        <a:lumMod val="20000"/>
                        <a:lumOff val="80000"/>
                      </a:schemeClr>
                    </a:solidFill>
                  </a:tcPr>
                </a:tc>
                <a:tc>
                  <a:txBody>
                    <a:bodyPr/>
                    <a:lstStyle/>
                    <a:p>
                      <a:r>
                        <a:rPr lang="en-US" sz="1200" dirty="0" smtClean="0">
                          <a:solidFill>
                            <a:srgbClr val="000000"/>
                          </a:solidFill>
                          <a:latin typeface="+mn-lt"/>
                          <a:cs typeface="Comic Sans MS"/>
                        </a:rPr>
                        <a:t>1/14/14- 5/9/14</a:t>
                      </a:r>
                      <a:endParaRPr lang="en-US" sz="1200" dirty="0">
                        <a:solidFill>
                          <a:srgbClr val="000000"/>
                        </a:solidFill>
                        <a:latin typeface="+mn-lt"/>
                        <a:cs typeface="Comic Sans MS"/>
                      </a:endParaRPr>
                    </a:p>
                  </a:txBody>
                  <a:tcPr>
                    <a:solidFill>
                      <a:schemeClr val="accent3">
                        <a:lumMod val="20000"/>
                        <a:lumOff val="80000"/>
                      </a:schemeClr>
                    </a:solidFill>
                  </a:tcPr>
                </a:tc>
                <a:tc>
                  <a:txBody>
                    <a:bodyPr/>
                    <a:lstStyle/>
                    <a:p>
                      <a:r>
                        <a:rPr lang="en-US" sz="1200" dirty="0" smtClean="0">
                          <a:solidFill>
                            <a:srgbClr val="000000"/>
                          </a:solidFill>
                          <a:latin typeface="+mn-lt"/>
                          <a:cs typeface="Comic Sans MS"/>
                        </a:rPr>
                        <a:t>TR</a:t>
                      </a:r>
                      <a:endParaRPr lang="en-US" sz="1200" dirty="0">
                        <a:solidFill>
                          <a:srgbClr val="000000"/>
                        </a:solidFill>
                        <a:latin typeface="+mn-lt"/>
                        <a:cs typeface="Comic Sans MS"/>
                      </a:endParaRPr>
                    </a:p>
                  </a:txBody>
                  <a:tcPr>
                    <a:solidFill>
                      <a:schemeClr val="accent3">
                        <a:lumMod val="20000"/>
                        <a:lumOff val="80000"/>
                      </a:schemeClr>
                    </a:solidFill>
                  </a:tcPr>
                </a:tc>
                <a:tc>
                  <a:txBody>
                    <a:bodyPr/>
                    <a:lstStyle/>
                    <a:p>
                      <a:r>
                        <a:rPr lang="en-US" sz="1200" dirty="0" smtClean="0">
                          <a:solidFill>
                            <a:srgbClr val="000000"/>
                          </a:solidFill>
                          <a:latin typeface="+mn-lt"/>
                          <a:cs typeface="Comic Sans MS"/>
                        </a:rPr>
                        <a:t>9</a:t>
                      </a:r>
                      <a:r>
                        <a:rPr lang="en-US" sz="1200" baseline="0" dirty="0" smtClean="0">
                          <a:solidFill>
                            <a:srgbClr val="000000"/>
                          </a:solidFill>
                          <a:latin typeface="+mn-lt"/>
                          <a:cs typeface="Comic Sans MS"/>
                        </a:rPr>
                        <a:t> AM –</a:t>
                      </a:r>
                    </a:p>
                    <a:p>
                      <a:r>
                        <a:rPr lang="en-US" sz="1200" baseline="0" dirty="0" smtClean="0">
                          <a:solidFill>
                            <a:srgbClr val="000000"/>
                          </a:solidFill>
                          <a:latin typeface="+mn-lt"/>
                          <a:cs typeface="Comic Sans MS"/>
                        </a:rPr>
                        <a:t>10:15 AM</a:t>
                      </a:r>
                    </a:p>
                    <a:p>
                      <a:endParaRPr lang="en-US" sz="1200" dirty="0" smtClean="0">
                        <a:solidFill>
                          <a:srgbClr val="000000"/>
                        </a:solidFill>
                        <a:latin typeface="+mn-lt"/>
                        <a:cs typeface="Comic Sans MS"/>
                      </a:endParaRPr>
                    </a:p>
                    <a:p>
                      <a:endParaRPr lang="en-US" sz="1200" dirty="0">
                        <a:solidFill>
                          <a:srgbClr val="000000"/>
                        </a:solidFill>
                        <a:latin typeface="+mn-lt"/>
                        <a:cs typeface="Comic Sans MS"/>
                      </a:endParaRPr>
                    </a:p>
                  </a:txBody>
                  <a:tcPr>
                    <a:solidFill>
                      <a:schemeClr val="accent3">
                        <a:lumMod val="20000"/>
                        <a:lumOff val="80000"/>
                      </a:schemeClr>
                    </a:solidFill>
                  </a:tcPr>
                </a:tc>
                <a:tc>
                  <a:txBody>
                    <a:bodyPr/>
                    <a:lstStyle/>
                    <a:p>
                      <a:r>
                        <a:rPr lang="en-US" sz="1200" dirty="0" smtClean="0">
                          <a:solidFill>
                            <a:srgbClr val="000000"/>
                          </a:solidFill>
                          <a:latin typeface="+mn-lt"/>
                          <a:cs typeface="Comic Sans MS"/>
                        </a:rPr>
                        <a:t>Lewis</a:t>
                      </a:r>
                      <a:endParaRPr lang="en-US" sz="1200" dirty="0">
                        <a:solidFill>
                          <a:srgbClr val="000000"/>
                        </a:solidFill>
                        <a:latin typeface="+mn-lt"/>
                        <a:cs typeface="Comic Sans MS"/>
                      </a:endParaRPr>
                    </a:p>
                  </a:txBody>
                  <a:tcPr>
                    <a:solidFill>
                      <a:schemeClr val="accent3">
                        <a:lumMod val="20000"/>
                        <a:lumOff val="80000"/>
                      </a:schemeClr>
                    </a:solidFill>
                  </a:tcPr>
                </a:tc>
                <a:tc>
                  <a:txBody>
                    <a:bodyPr/>
                    <a:lstStyle/>
                    <a:p>
                      <a:r>
                        <a:rPr lang="en-US" sz="1200" dirty="0" smtClean="0">
                          <a:solidFill>
                            <a:srgbClr val="000000"/>
                          </a:solidFill>
                          <a:latin typeface="+mn-lt"/>
                          <a:cs typeface="Comic Sans MS"/>
                        </a:rPr>
                        <a:t>Open</a:t>
                      </a:r>
                    </a:p>
                    <a:p>
                      <a:r>
                        <a:rPr lang="en-US" sz="1200" dirty="0" smtClean="0">
                          <a:solidFill>
                            <a:srgbClr val="000000"/>
                          </a:solidFill>
                          <a:latin typeface="+mn-lt"/>
                          <a:cs typeface="Comic Sans MS"/>
                        </a:rPr>
                        <a:t>10 of 36</a:t>
                      </a:r>
                    </a:p>
                    <a:p>
                      <a:r>
                        <a:rPr lang="en-US" sz="1200" dirty="0" smtClean="0">
                          <a:solidFill>
                            <a:srgbClr val="000000"/>
                          </a:solidFill>
                          <a:latin typeface="+mn-lt"/>
                          <a:cs typeface="Comic Sans MS"/>
                        </a:rPr>
                        <a:t>Seats available</a:t>
                      </a:r>
                      <a:endParaRPr lang="en-US" sz="1200" dirty="0">
                        <a:solidFill>
                          <a:srgbClr val="000000"/>
                        </a:solidFill>
                        <a:latin typeface="+mn-lt"/>
                        <a:cs typeface="Comic Sans MS"/>
                      </a:endParaRPr>
                    </a:p>
                  </a:txBody>
                  <a:tcPr>
                    <a:solidFill>
                      <a:schemeClr val="accent3">
                        <a:lumMod val="20000"/>
                        <a:lumOff val="80000"/>
                      </a:schemeClr>
                    </a:solidFill>
                  </a:tcPr>
                </a:tc>
              </a:tr>
            </a:tbl>
          </a:graphicData>
        </a:graphic>
      </p:graphicFrame>
      <p:sp>
        <p:nvSpPr>
          <p:cNvPr id="3" name="Rectangle 2"/>
          <p:cNvSpPr/>
          <p:nvPr/>
        </p:nvSpPr>
        <p:spPr>
          <a:xfrm rot="19088276">
            <a:off x="5761958" y="5174715"/>
            <a:ext cx="2630723"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sample</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132606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10720242" cy="1336956"/>
          </a:xfrm>
        </p:spPr>
        <p:txBody>
          <a:bodyPr/>
          <a:lstStyle/>
          <a:p>
            <a:r>
              <a:rPr lang="en-US" dirty="0" smtClean="0">
                <a:solidFill>
                  <a:srgbClr val="FF0000"/>
                </a:solidFill>
              </a:rPr>
              <a:t>Curriculum Advisory Committee</a:t>
            </a:r>
            <a:br>
              <a:rPr lang="en-US" dirty="0" smtClean="0">
                <a:solidFill>
                  <a:srgbClr val="FF0000"/>
                </a:solidFill>
              </a:rPr>
            </a:br>
            <a:r>
              <a:rPr lang="en-US" dirty="0" smtClean="0">
                <a:solidFill>
                  <a:srgbClr val="FF0000"/>
                </a:solidFill>
              </a:rPr>
              <a:t>(CAC)</a:t>
            </a:r>
            <a:endParaRPr lang="en-US" dirty="0">
              <a:solidFill>
                <a:srgbClr val="FF0000"/>
              </a:solidFill>
            </a:endParaRPr>
          </a:p>
        </p:txBody>
      </p:sp>
      <p:sp>
        <p:nvSpPr>
          <p:cNvPr id="3" name="Content Placeholder 2"/>
          <p:cNvSpPr>
            <a:spLocks noGrp="1"/>
          </p:cNvSpPr>
          <p:nvPr>
            <p:ph idx="1"/>
          </p:nvPr>
        </p:nvSpPr>
        <p:spPr>
          <a:xfrm>
            <a:off x="1751012" y="2514600"/>
            <a:ext cx="10720242" cy="4343400"/>
          </a:xfrm>
        </p:spPr>
        <p:txBody>
          <a:bodyPr/>
          <a:lstStyle/>
          <a:p>
            <a:r>
              <a:rPr lang="en-US" dirty="0" smtClean="0">
                <a:solidFill>
                  <a:schemeClr val="tx1"/>
                </a:solidFill>
              </a:rPr>
              <a:t>Examine course maximums </a:t>
            </a:r>
          </a:p>
          <a:p>
            <a:r>
              <a:rPr lang="en-US" dirty="0" smtClean="0">
                <a:solidFill>
                  <a:schemeClr val="tx1"/>
                </a:solidFill>
              </a:rPr>
              <a:t>Place agreed to course maximums in curriculum</a:t>
            </a:r>
          </a:p>
          <a:p>
            <a:r>
              <a:rPr lang="en-US" dirty="0" smtClean="0">
                <a:solidFill>
                  <a:schemeClr val="tx1"/>
                </a:solidFill>
              </a:rPr>
              <a:t>Why? </a:t>
            </a:r>
            <a:endParaRPr lang="en-US" dirty="0">
              <a:solidFill>
                <a:schemeClr val="tx1"/>
              </a:solidFill>
            </a:endParaRPr>
          </a:p>
        </p:txBody>
      </p:sp>
    </p:spTree>
    <p:extLst>
      <p:ext uri="{BB962C8B-B14F-4D97-AF65-F5344CB8AC3E}">
        <p14:creationId xmlns:p14="http://schemas.microsoft.com/office/powerpoint/2010/main" val="331675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308" y="76200"/>
            <a:ext cx="10615903" cy="1397000"/>
          </a:xfrm>
        </p:spPr>
        <p:txBody>
          <a:bodyPr/>
          <a:lstStyle/>
          <a:p>
            <a:r>
              <a:rPr lang="en-US" dirty="0" smtClean="0">
                <a:solidFill>
                  <a:srgbClr val="FF0000"/>
                </a:solidFill>
              </a:rPr>
              <a:t>What is Enrollment Management?</a:t>
            </a:r>
            <a:endParaRPr lang="en-US" dirty="0">
              <a:solidFill>
                <a:srgbClr val="FF0000"/>
              </a:solidFill>
            </a:endParaRPr>
          </a:p>
        </p:txBody>
      </p:sp>
      <p:sp>
        <p:nvSpPr>
          <p:cNvPr id="4" name="Oval 3"/>
          <p:cNvSpPr/>
          <p:nvPr/>
        </p:nvSpPr>
        <p:spPr>
          <a:xfrm>
            <a:off x="1370012" y="1981200"/>
            <a:ext cx="5029200" cy="3657600"/>
          </a:xfrm>
          <a:prstGeom prst="ellipse">
            <a:avLst/>
          </a:prstGeom>
          <a:noFill/>
          <a:ln w="57150" cmpd="sng">
            <a:solidFill>
              <a:schemeClr val="tx1"/>
            </a:solidFill>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Oval 4"/>
          <p:cNvSpPr/>
          <p:nvPr/>
        </p:nvSpPr>
        <p:spPr>
          <a:xfrm>
            <a:off x="5637212" y="1981200"/>
            <a:ext cx="5029200" cy="3657600"/>
          </a:xfrm>
          <a:prstGeom prst="ellipse">
            <a:avLst/>
          </a:prstGeom>
          <a:noFill/>
          <a:ln w="57150" cmpd="sng">
            <a:solidFill>
              <a:schemeClr val="tx1"/>
            </a:solidFill>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extBox 5"/>
          <p:cNvSpPr txBox="1"/>
          <p:nvPr/>
        </p:nvSpPr>
        <p:spPr>
          <a:xfrm>
            <a:off x="1903412" y="2590800"/>
            <a:ext cx="4557658" cy="3416320"/>
          </a:xfrm>
          <a:prstGeom prst="rect">
            <a:avLst/>
          </a:prstGeom>
          <a:noFill/>
        </p:spPr>
        <p:txBody>
          <a:bodyPr wrap="none" rtlCol="0">
            <a:spAutoFit/>
          </a:bodyPr>
          <a:lstStyle/>
          <a:p>
            <a:r>
              <a:rPr lang="en-US" dirty="0" smtClean="0"/>
              <a:t>Development of class</a:t>
            </a:r>
          </a:p>
          <a:p>
            <a:r>
              <a:rPr lang="en-US" dirty="0"/>
              <a:t>s</a:t>
            </a:r>
            <a:r>
              <a:rPr lang="en-US" dirty="0" smtClean="0"/>
              <a:t>chedule that</a:t>
            </a:r>
          </a:p>
          <a:p>
            <a:r>
              <a:rPr lang="en-US" dirty="0"/>
              <a:t>m</a:t>
            </a:r>
            <a:r>
              <a:rPr lang="en-US" dirty="0" smtClean="0"/>
              <a:t>eets student need:</a:t>
            </a:r>
          </a:p>
          <a:p>
            <a:pPr marL="342900" indent="-342900">
              <a:buFont typeface="Arial"/>
              <a:buChar char="•"/>
            </a:pPr>
            <a:r>
              <a:rPr lang="en-US" dirty="0" smtClean="0"/>
              <a:t>Transfer/degree/certificate</a:t>
            </a:r>
          </a:p>
          <a:p>
            <a:pPr marL="342900" indent="-342900">
              <a:buFont typeface="Arial"/>
              <a:buChar char="•"/>
            </a:pPr>
            <a:r>
              <a:rPr lang="en-US" dirty="0" smtClean="0"/>
              <a:t>Work-related skills</a:t>
            </a:r>
          </a:p>
          <a:p>
            <a:pPr marL="342900" indent="-342900">
              <a:buFont typeface="Arial"/>
              <a:buChar char="•"/>
            </a:pPr>
            <a:r>
              <a:rPr lang="en-US" dirty="0" smtClean="0"/>
              <a:t>Enhance competencies</a:t>
            </a:r>
          </a:p>
          <a:p>
            <a:r>
              <a:rPr lang="en-US" dirty="0"/>
              <a:t>	</a:t>
            </a:r>
            <a:endParaRPr lang="en-US" dirty="0" smtClean="0"/>
          </a:p>
          <a:p>
            <a:endParaRPr lang="en-US" dirty="0" smtClean="0"/>
          </a:p>
          <a:p>
            <a:endParaRPr lang="en-US" dirty="0"/>
          </a:p>
        </p:txBody>
      </p:sp>
      <p:sp>
        <p:nvSpPr>
          <p:cNvPr id="7" name="Rectangle 6"/>
          <p:cNvSpPr/>
          <p:nvPr/>
        </p:nvSpPr>
        <p:spPr>
          <a:xfrm>
            <a:off x="6551612" y="2667000"/>
            <a:ext cx="4038600" cy="2308324"/>
          </a:xfrm>
          <a:prstGeom prst="rect">
            <a:avLst/>
          </a:prstGeom>
        </p:spPr>
        <p:txBody>
          <a:bodyPr wrap="square">
            <a:spAutoFit/>
          </a:bodyPr>
          <a:lstStyle/>
          <a:p>
            <a:r>
              <a:rPr lang="en-US" dirty="0"/>
              <a:t>A</a:t>
            </a:r>
            <a:r>
              <a:rPr lang="en-US" dirty="0" smtClean="0"/>
              <a:t>ppropriate </a:t>
            </a:r>
            <a:r>
              <a:rPr lang="en-US" dirty="0"/>
              <a:t>planning to maximize the amount of funded Full-time Equivalent Students (FTES) the college can </a:t>
            </a:r>
            <a:r>
              <a:rPr lang="en-US" dirty="0" smtClean="0"/>
              <a:t>generate</a:t>
            </a:r>
            <a:endParaRPr lang="en-US" dirty="0"/>
          </a:p>
        </p:txBody>
      </p:sp>
    </p:spTree>
    <p:extLst>
      <p:ext uri="{BB962C8B-B14F-4D97-AF65-F5344CB8AC3E}">
        <p14:creationId xmlns:p14="http://schemas.microsoft.com/office/powerpoint/2010/main" val="3249477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57400"/>
            <a:ext cx="10720242" cy="1336956"/>
          </a:xfrm>
        </p:spPr>
        <p:txBody>
          <a:bodyPr/>
          <a:lstStyle/>
          <a:p>
            <a:r>
              <a:rPr lang="en-US" dirty="0" smtClean="0">
                <a:solidFill>
                  <a:srgbClr val="FF0000"/>
                </a:solidFill>
              </a:rPr>
              <a:t>Prepare FTEF </a:t>
            </a:r>
            <a:r>
              <a:rPr lang="en-US" dirty="0">
                <a:solidFill>
                  <a:srgbClr val="FF0000"/>
                </a:solidFill>
              </a:rPr>
              <a:t>A</a:t>
            </a:r>
            <a:r>
              <a:rPr lang="en-US" dirty="0" smtClean="0">
                <a:solidFill>
                  <a:srgbClr val="FF0000"/>
                </a:solidFill>
              </a:rPr>
              <a:t>llotments with</a:t>
            </a:r>
            <a:br>
              <a:rPr lang="en-US" dirty="0" smtClean="0">
                <a:solidFill>
                  <a:srgbClr val="FF0000"/>
                </a:solidFill>
              </a:rPr>
            </a:br>
            <a:r>
              <a:rPr lang="en-US" dirty="0" smtClean="0">
                <a:solidFill>
                  <a:srgbClr val="FF0000"/>
                </a:solidFill>
              </a:rPr>
              <a:t>FTES Targets for Divisions and Departments</a:t>
            </a:r>
            <a:endParaRPr lang="en-US" dirty="0">
              <a:solidFill>
                <a:srgbClr val="FF0000"/>
              </a:solidFill>
            </a:endParaRPr>
          </a:p>
        </p:txBody>
      </p:sp>
    </p:spTree>
    <p:extLst>
      <p:ext uri="{BB962C8B-B14F-4D97-AF65-F5344CB8AC3E}">
        <p14:creationId xmlns:p14="http://schemas.microsoft.com/office/powerpoint/2010/main" val="3768474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485168430"/>
              </p:ext>
            </p:extLst>
          </p:nvPr>
        </p:nvGraphicFramePr>
        <p:xfrm>
          <a:off x="1979612" y="1371600"/>
          <a:ext cx="9144000" cy="5638800"/>
        </p:xfrm>
        <a:graphic>
          <a:graphicData uri="http://schemas.openxmlformats.org/presentationml/2006/ole">
            <mc:AlternateContent xmlns:mc="http://schemas.openxmlformats.org/markup-compatibility/2006">
              <mc:Choice xmlns:v="urn:schemas-microsoft-com:vml" Requires="v">
                <p:oleObj spid="_x0000_s1080" name="Document" r:id="rId4" imgW="5638800" imgH="4000500" progId="Word.Document.12">
                  <p:embed/>
                </p:oleObj>
              </mc:Choice>
              <mc:Fallback>
                <p:oleObj name="Document" r:id="rId4" imgW="5638800" imgH="4000500" progId="Word.Document.12">
                  <p:embed/>
                  <p:pic>
                    <p:nvPicPr>
                      <p:cNvPr id="0" name=""/>
                      <p:cNvPicPr/>
                      <p:nvPr/>
                    </p:nvPicPr>
                    <p:blipFill>
                      <a:blip r:embed="rId5"/>
                      <a:stretch>
                        <a:fillRect/>
                      </a:stretch>
                    </p:blipFill>
                    <p:spPr>
                      <a:xfrm>
                        <a:off x="1979612" y="1371600"/>
                        <a:ext cx="9144000" cy="5638800"/>
                      </a:xfrm>
                      <a:prstGeom prst="rect">
                        <a:avLst/>
                      </a:prstGeom>
                    </p:spPr>
                  </p:pic>
                </p:oleObj>
              </mc:Fallback>
            </mc:AlternateContent>
          </a:graphicData>
        </a:graphic>
      </p:graphicFrame>
      <p:sp>
        <p:nvSpPr>
          <p:cNvPr id="5" name="Title 1"/>
          <p:cNvSpPr>
            <a:spLocks noGrp="1"/>
          </p:cNvSpPr>
          <p:nvPr>
            <p:ph type="title"/>
          </p:nvPr>
        </p:nvSpPr>
        <p:spPr>
          <a:xfrm>
            <a:off x="836612" y="25224"/>
            <a:ext cx="10720242" cy="1336956"/>
          </a:xfrm>
        </p:spPr>
        <p:txBody>
          <a:bodyPr/>
          <a:lstStyle/>
          <a:p>
            <a:r>
              <a:rPr lang="en-US" dirty="0" smtClean="0">
                <a:solidFill>
                  <a:srgbClr val="FF0000"/>
                </a:solidFill>
              </a:rPr>
              <a:t>Sample of FTEF Allotments </a:t>
            </a:r>
            <a:br>
              <a:rPr lang="en-US" dirty="0" smtClean="0">
                <a:solidFill>
                  <a:srgbClr val="FF0000"/>
                </a:solidFill>
              </a:rPr>
            </a:br>
            <a:r>
              <a:rPr lang="en-US" dirty="0" smtClean="0">
                <a:solidFill>
                  <a:srgbClr val="FF0000"/>
                </a:solidFill>
              </a:rPr>
              <a:t>and FTES Targets</a:t>
            </a:r>
            <a:endParaRPr lang="en-US" dirty="0">
              <a:solidFill>
                <a:srgbClr val="FF0000"/>
              </a:solidFill>
            </a:endParaRPr>
          </a:p>
        </p:txBody>
      </p:sp>
      <p:sp>
        <p:nvSpPr>
          <p:cNvPr id="6" name="TextBox 5"/>
          <p:cNvSpPr txBox="1"/>
          <p:nvPr/>
        </p:nvSpPr>
        <p:spPr>
          <a:xfrm>
            <a:off x="10209212" y="4038600"/>
            <a:ext cx="1523999" cy="2677656"/>
          </a:xfrm>
          <a:prstGeom prst="rect">
            <a:avLst/>
          </a:prstGeom>
          <a:solidFill>
            <a:schemeClr val="bg2"/>
          </a:solidFill>
          <a:ln w="57150" cmpd="sng">
            <a:solidFill>
              <a:schemeClr val="tx1"/>
            </a:solidFill>
          </a:ln>
        </p:spPr>
        <p:txBody>
          <a:bodyPr wrap="square" rtlCol="0">
            <a:spAutoFit/>
          </a:bodyPr>
          <a:lstStyle/>
          <a:p>
            <a:r>
              <a:rPr lang="en-US" dirty="0" smtClean="0"/>
              <a:t>Example for another college; not</a:t>
            </a:r>
          </a:p>
          <a:p>
            <a:r>
              <a:rPr lang="en-US" dirty="0" smtClean="0"/>
              <a:t>MPC</a:t>
            </a:r>
          </a:p>
          <a:p>
            <a:r>
              <a:rPr lang="en-US" dirty="0" smtClean="0"/>
              <a:t>Numbers</a:t>
            </a:r>
            <a:endParaRPr lang="en-US" dirty="0"/>
          </a:p>
        </p:txBody>
      </p:sp>
    </p:spTree>
    <p:extLst>
      <p:ext uri="{BB962C8B-B14F-4D97-AF65-F5344CB8AC3E}">
        <p14:creationId xmlns:p14="http://schemas.microsoft.com/office/powerpoint/2010/main" val="656613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Class Cancellations</a:t>
            </a:r>
            <a:endParaRPr lang="en-US" dirty="0">
              <a:solidFill>
                <a:srgbClr val="FF0000"/>
              </a:solidFill>
            </a:endParaRPr>
          </a:p>
        </p:txBody>
      </p:sp>
      <p:sp>
        <p:nvSpPr>
          <p:cNvPr id="3" name="Content Placeholder 2"/>
          <p:cNvSpPr>
            <a:spLocks noGrp="1"/>
          </p:cNvSpPr>
          <p:nvPr>
            <p:ph idx="1"/>
          </p:nvPr>
        </p:nvSpPr>
        <p:spPr>
          <a:xfrm>
            <a:off x="1065212" y="1905000"/>
            <a:ext cx="10720242" cy="4343400"/>
          </a:xfrm>
        </p:spPr>
        <p:txBody>
          <a:bodyPr>
            <a:normAutofit/>
          </a:bodyPr>
          <a:lstStyle/>
          <a:p>
            <a:r>
              <a:rPr lang="en-US" dirty="0" smtClean="0">
                <a:solidFill>
                  <a:schemeClr val="tx1"/>
                </a:solidFill>
              </a:rPr>
              <a:t>Within the language of the contract:</a:t>
            </a:r>
          </a:p>
          <a:p>
            <a:endParaRPr lang="en-US" dirty="0" smtClean="0">
              <a:solidFill>
                <a:schemeClr val="tx1"/>
              </a:solidFill>
            </a:endParaRPr>
          </a:p>
          <a:p>
            <a:pPr marL="342900" lvl="1" indent="-342900">
              <a:spcBef>
                <a:spcPts val="2000"/>
              </a:spcBef>
            </a:pPr>
            <a:r>
              <a:rPr lang="en-US" dirty="0" smtClean="0">
                <a:solidFill>
                  <a:srgbClr val="000000"/>
                </a:solidFill>
              </a:rPr>
              <a:t>Discussion </a:t>
            </a:r>
            <a:r>
              <a:rPr lang="en-US" dirty="0">
                <a:solidFill>
                  <a:srgbClr val="000000"/>
                </a:solidFill>
              </a:rPr>
              <a:t>between deans and division chairs should occur before any class </a:t>
            </a:r>
            <a:r>
              <a:rPr lang="en-US" dirty="0" smtClean="0">
                <a:solidFill>
                  <a:srgbClr val="000000"/>
                </a:solidFill>
              </a:rPr>
              <a:t>canceled</a:t>
            </a:r>
          </a:p>
          <a:p>
            <a:pPr marL="342900" lvl="1" indent="-342900">
              <a:spcBef>
                <a:spcPts val="2000"/>
              </a:spcBef>
            </a:pPr>
            <a:r>
              <a:rPr lang="en-US" dirty="0" smtClean="0">
                <a:solidFill>
                  <a:srgbClr val="000000"/>
                </a:solidFill>
              </a:rPr>
              <a:t>Practice should be to cancel a class BEFORE the class starts</a:t>
            </a:r>
          </a:p>
          <a:p>
            <a:pPr marL="342900" lvl="1" indent="-342900">
              <a:spcBef>
                <a:spcPts val="2000"/>
              </a:spcBef>
            </a:pPr>
            <a:r>
              <a:rPr lang="en-US" dirty="0" smtClean="0">
                <a:solidFill>
                  <a:srgbClr val="000000"/>
                </a:solidFill>
              </a:rPr>
              <a:t>Email/call every student and share available list of open classes that meet student need</a:t>
            </a:r>
          </a:p>
        </p:txBody>
      </p:sp>
    </p:spTree>
    <p:extLst>
      <p:ext uri="{BB962C8B-B14F-4D97-AF65-F5344CB8AC3E}">
        <p14:creationId xmlns:p14="http://schemas.microsoft.com/office/powerpoint/2010/main" val="1709071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1295400"/>
            <a:ext cx="10720242" cy="1336956"/>
          </a:xfrm>
        </p:spPr>
        <p:txBody>
          <a:bodyPr/>
          <a:lstStyle/>
          <a:p>
            <a:r>
              <a:rPr lang="en-US" dirty="0" smtClean="0">
                <a:solidFill>
                  <a:srgbClr val="FF0000"/>
                </a:solidFill>
              </a:rPr>
              <a:t>Parking Lot Issues</a:t>
            </a:r>
            <a:endParaRPr lang="en-US" dirty="0">
              <a:solidFill>
                <a:srgbClr val="FF0000"/>
              </a:solidFill>
            </a:endParaRPr>
          </a:p>
        </p:txBody>
      </p:sp>
    </p:spTree>
    <p:extLst>
      <p:ext uri="{BB962C8B-B14F-4D97-AF65-F5344CB8AC3E}">
        <p14:creationId xmlns:p14="http://schemas.microsoft.com/office/powerpoint/2010/main" val="253905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“Parking Lot” Issues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solidFill>
                  <a:schemeClr val="tx1"/>
                </a:solidFill>
              </a:rPr>
              <a:t>Ed Plan Materials clean up</a:t>
            </a:r>
          </a:p>
          <a:p>
            <a:r>
              <a:rPr lang="en-US" dirty="0" smtClean="0">
                <a:solidFill>
                  <a:schemeClr val="tx1"/>
                </a:solidFill>
              </a:rPr>
              <a:t>Invite division counselor to April/May division meeting to discuss schedule</a:t>
            </a:r>
          </a:p>
          <a:p>
            <a:r>
              <a:rPr lang="en-US" dirty="0" smtClean="0">
                <a:solidFill>
                  <a:schemeClr val="tx1"/>
                </a:solidFill>
              </a:rPr>
              <a:t>Course enrollment maximums</a:t>
            </a:r>
          </a:p>
          <a:p>
            <a:r>
              <a:rPr lang="en-US" dirty="0" smtClean="0">
                <a:solidFill>
                  <a:schemeClr val="tx1"/>
                </a:solidFill>
              </a:rPr>
              <a:t>Room inventory with class sizes using Google sheets</a:t>
            </a:r>
          </a:p>
          <a:p>
            <a:r>
              <a:rPr lang="en-US" dirty="0" smtClean="0">
                <a:solidFill>
                  <a:schemeClr val="tx1"/>
                </a:solidFill>
              </a:rPr>
              <a:t>Clean up room inventory for all areas</a:t>
            </a:r>
          </a:p>
          <a:p>
            <a:r>
              <a:rPr lang="en-US" dirty="0" smtClean="0">
                <a:solidFill>
                  <a:schemeClr val="tx1"/>
                </a:solidFill>
              </a:rPr>
              <a:t>Room allocation process and rules</a:t>
            </a:r>
            <a:endParaRPr lang="en-US" dirty="0">
              <a:solidFill>
                <a:schemeClr val="tx1"/>
              </a:solidFill>
            </a:endParaRPr>
          </a:p>
        </p:txBody>
      </p:sp>
    </p:spTree>
    <p:extLst>
      <p:ext uri="{BB962C8B-B14F-4D97-AF65-F5344CB8AC3E}">
        <p14:creationId xmlns:p14="http://schemas.microsoft.com/office/powerpoint/2010/main" val="1018158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“Parking Lot” Issues (cont’d)</a:t>
            </a:r>
            <a:endParaRPr lang="en-US" dirty="0">
              <a:solidFill>
                <a:srgbClr val="FF0000"/>
              </a:solidFill>
            </a:endParaRPr>
          </a:p>
        </p:txBody>
      </p:sp>
      <p:sp>
        <p:nvSpPr>
          <p:cNvPr id="3" name="Content Placeholder 2"/>
          <p:cNvSpPr>
            <a:spLocks noGrp="1"/>
          </p:cNvSpPr>
          <p:nvPr>
            <p:ph idx="1"/>
          </p:nvPr>
        </p:nvSpPr>
        <p:spPr>
          <a:xfrm>
            <a:off x="1117309" y="1701800"/>
            <a:ext cx="10157354" cy="4851400"/>
          </a:xfrm>
        </p:spPr>
        <p:txBody>
          <a:bodyPr>
            <a:normAutofit/>
          </a:bodyPr>
          <a:lstStyle/>
          <a:p>
            <a:r>
              <a:rPr lang="en-US" dirty="0" smtClean="0">
                <a:solidFill>
                  <a:schemeClr val="tx1"/>
                </a:solidFill>
              </a:rPr>
              <a:t>Connections between Academic Affairs &amp; Student Services on schedule to identify and address student needs </a:t>
            </a:r>
          </a:p>
          <a:p>
            <a:r>
              <a:rPr lang="en-US" dirty="0" smtClean="0">
                <a:solidFill>
                  <a:schemeClr val="tx1"/>
                </a:solidFill>
              </a:rPr>
              <a:t>Curriculum process and timeline</a:t>
            </a:r>
          </a:p>
          <a:p>
            <a:r>
              <a:rPr lang="en-US" dirty="0" smtClean="0">
                <a:solidFill>
                  <a:schemeClr val="tx1"/>
                </a:solidFill>
              </a:rPr>
              <a:t>Catalog process and timeline</a:t>
            </a:r>
          </a:p>
          <a:p>
            <a:r>
              <a:rPr lang="en-US" dirty="0" smtClean="0">
                <a:solidFill>
                  <a:schemeClr val="tx1"/>
                </a:solidFill>
              </a:rPr>
              <a:t>Inventory of approved course outlines including date of approval</a:t>
            </a:r>
          </a:p>
          <a:p>
            <a:r>
              <a:rPr lang="en-US" dirty="0" smtClean="0">
                <a:solidFill>
                  <a:schemeClr val="tx1"/>
                </a:solidFill>
              </a:rPr>
              <a:t>Energize part-time faculty pools</a:t>
            </a:r>
          </a:p>
        </p:txBody>
      </p:sp>
    </p:spTree>
    <p:extLst>
      <p:ext uri="{BB962C8B-B14F-4D97-AF65-F5344CB8AC3E}">
        <p14:creationId xmlns:p14="http://schemas.microsoft.com/office/powerpoint/2010/main" val="3689330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“Parking Lot” Issues (cont’d)</a:t>
            </a:r>
          </a:p>
        </p:txBody>
      </p:sp>
      <p:sp>
        <p:nvSpPr>
          <p:cNvPr id="3" name="Content Placeholder 2"/>
          <p:cNvSpPr>
            <a:spLocks noGrp="1"/>
          </p:cNvSpPr>
          <p:nvPr>
            <p:ph idx="1"/>
          </p:nvPr>
        </p:nvSpPr>
        <p:spPr/>
        <p:txBody>
          <a:bodyPr>
            <a:normAutofit/>
          </a:bodyPr>
          <a:lstStyle/>
          <a:p>
            <a:pPr lvl="0"/>
            <a:r>
              <a:rPr lang="en-US" dirty="0">
                <a:solidFill>
                  <a:schemeClr val="tx1"/>
                </a:solidFill>
              </a:rPr>
              <a:t>How </a:t>
            </a:r>
            <a:r>
              <a:rPr lang="en-US" dirty="0" smtClean="0">
                <a:solidFill>
                  <a:schemeClr val="tx1"/>
                </a:solidFill>
              </a:rPr>
              <a:t>to </a:t>
            </a:r>
            <a:r>
              <a:rPr lang="en-US" dirty="0">
                <a:solidFill>
                  <a:schemeClr val="tx1"/>
                </a:solidFill>
              </a:rPr>
              <a:t>handle cross-listed sections</a:t>
            </a:r>
          </a:p>
          <a:p>
            <a:pPr lvl="0"/>
            <a:r>
              <a:rPr lang="en-US" dirty="0">
                <a:solidFill>
                  <a:schemeClr val="tx1"/>
                </a:solidFill>
              </a:rPr>
              <a:t>Google sheets/tracking scheduling changes</a:t>
            </a:r>
          </a:p>
          <a:p>
            <a:pPr lvl="0"/>
            <a:r>
              <a:rPr lang="en-US" dirty="0">
                <a:solidFill>
                  <a:schemeClr val="tx1"/>
                </a:solidFill>
              </a:rPr>
              <a:t>Catalog vs. </a:t>
            </a:r>
            <a:r>
              <a:rPr lang="en-US" dirty="0" smtClean="0">
                <a:solidFill>
                  <a:schemeClr val="tx1"/>
                </a:solidFill>
              </a:rPr>
              <a:t>schedule </a:t>
            </a:r>
            <a:r>
              <a:rPr lang="en-US" dirty="0">
                <a:solidFill>
                  <a:schemeClr val="tx1"/>
                </a:solidFill>
              </a:rPr>
              <a:t>class descriptions</a:t>
            </a:r>
          </a:p>
          <a:p>
            <a:pPr lvl="0"/>
            <a:r>
              <a:rPr lang="en-US" dirty="0">
                <a:solidFill>
                  <a:schemeClr val="tx1"/>
                </a:solidFill>
              </a:rPr>
              <a:t>SIS constraints and the role of </a:t>
            </a:r>
            <a:r>
              <a:rPr lang="en-US" dirty="0" smtClean="0">
                <a:solidFill>
                  <a:schemeClr val="tx1"/>
                </a:solidFill>
              </a:rPr>
              <a:t>Enrollment Management System (EMS)</a:t>
            </a:r>
            <a:endParaRPr lang="en-US" dirty="0">
              <a:solidFill>
                <a:schemeClr val="tx1"/>
              </a:solidFill>
            </a:endParaRPr>
          </a:p>
          <a:p>
            <a:pPr lvl="0"/>
            <a:r>
              <a:rPr lang="en-US" dirty="0" smtClean="0">
                <a:solidFill>
                  <a:schemeClr val="tx1"/>
                </a:solidFill>
              </a:rPr>
              <a:t>Clarify </a:t>
            </a:r>
            <a:r>
              <a:rPr lang="en-US" dirty="0">
                <a:solidFill>
                  <a:schemeClr val="tx1"/>
                </a:solidFill>
              </a:rPr>
              <a:t>data included in reports, i.e. which students are counted and when, why, etc</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89188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“Parking Lot” </a:t>
            </a:r>
            <a:r>
              <a:rPr lang="en-US" dirty="0">
                <a:solidFill>
                  <a:srgbClr val="FF0000"/>
                </a:solidFill>
              </a:rPr>
              <a:t>Issues (cont’d)</a:t>
            </a:r>
          </a:p>
        </p:txBody>
      </p:sp>
      <p:sp>
        <p:nvSpPr>
          <p:cNvPr id="3" name="Content Placeholder 2"/>
          <p:cNvSpPr>
            <a:spLocks noGrp="1"/>
          </p:cNvSpPr>
          <p:nvPr>
            <p:ph idx="1"/>
          </p:nvPr>
        </p:nvSpPr>
        <p:spPr>
          <a:xfrm>
            <a:off x="1117309" y="1701800"/>
            <a:ext cx="10157354" cy="4775200"/>
          </a:xfrm>
        </p:spPr>
        <p:txBody>
          <a:bodyPr>
            <a:normAutofit/>
          </a:bodyPr>
          <a:lstStyle/>
          <a:p>
            <a:pPr lvl="0"/>
            <a:r>
              <a:rPr lang="en-US" dirty="0" smtClean="0">
                <a:solidFill>
                  <a:schemeClr val="tx1"/>
                </a:solidFill>
              </a:rPr>
              <a:t>Provide </a:t>
            </a:r>
            <a:r>
              <a:rPr lang="en-US" dirty="0">
                <a:solidFill>
                  <a:schemeClr val="tx1"/>
                </a:solidFill>
              </a:rPr>
              <a:t>student services and support during hours the college operates (i.e. evening). </a:t>
            </a:r>
            <a:r>
              <a:rPr lang="en-US" dirty="0" smtClean="0">
                <a:solidFill>
                  <a:schemeClr val="tx1"/>
                </a:solidFill>
              </a:rPr>
              <a:t>Establish and clarify campus hours.</a:t>
            </a:r>
            <a:endParaRPr lang="en-US" dirty="0">
              <a:solidFill>
                <a:schemeClr val="tx1"/>
              </a:solidFill>
            </a:endParaRPr>
          </a:p>
          <a:p>
            <a:pPr lvl="0"/>
            <a:r>
              <a:rPr lang="en-US" dirty="0">
                <a:solidFill>
                  <a:schemeClr val="tx1"/>
                </a:solidFill>
              </a:rPr>
              <a:t>Establish timeline/process to evaluate new </a:t>
            </a:r>
            <a:r>
              <a:rPr lang="en-US" dirty="0" smtClean="0">
                <a:solidFill>
                  <a:schemeClr val="tx1"/>
                </a:solidFill>
              </a:rPr>
              <a:t>schedule</a:t>
            </a:r>
            <a:endParaRPr lang="en-US" dirty="0">
              <a:solidFill>
                <a:schemeClr val="tx1"/>
              </a:solidFill>
            </a:endParaRPr>
          </a:p>
        </p:txBody>
      </p:sp>
    </p:spTree>
    <p:extLst>
      <p:ext uri="{BB962C8B-B14F-4D97-AF65-F5344CB8AC3E}">
        <p14:creationId xmlns:p14="http://schemas.microsoft.com/office/powerpoint/2010/main" val="169889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012" y="1219200"/>
            <a:ext cx="10720242" cy="1336956"/>
          </a:xfrm>
        </p:spPr>
        <p:txBody>
          <a:bodyPr/>
          <a:lstStyle/>
          <a:p>
            <a:r>
              <a:rPr lang="en-US" dirty="0">
                <a:solidFill>
                  <a:srgbClr val="FF0000"/>
                </a:solidFill>
              </a:rPr>
              <a:t>Sub-Groups</a:t>
            </a:r>
          </a:p>
        </p:txBody>
      </p:sp>
    </p:spTree>
    <p:extLst>
      <p:ext uri="{BB962C8B-B14F-4D97-AF65-F5344CB8AC3E}">
        <p14:creationId xmlns:p14="http://schemas.microsoft.com/office/powerpoint/2010/main" val="2312498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3212" y="533400"/>
            <a:ext cx="11582400" cy="5562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2514525"/>
              </p:ext>
            </p:extLst>
          </p:nvPr>
        </p:nvGraphicFramePr>
        <p:xfrm>
          <a:off x="227012" y="533400"/>
          <a:ext cx="11658600" cy="5516881"/>
        </p:xfrm>
        <a:graphic>
          <a:graphicData uri="http://schemas.openxmlformats.org/drawingml/2006/table">
            <a:tbl>
              <a:tblPr firstRow="1" bandRow="1">
                <a:tableStyleId>{2D5ABB26-0587-4C30-8999-92F81FD0307C}</a:tableStyleId>
              </a:tblPr>
              <a:tblGrid>
                <a:gridCol w="4012136"/>
                <a:gridCol w="7646464"/>
              </a:tblGrid>
              <a:tr h="720956">
                <a:tc>
                  <a:txBody>
                    <a:bodyPr/>
                    <a:lstStyle/>
                    <a:p>
                      <a:pPr algn="r"/>
                      <a:r>
                        <a:rPr lang="en-US" sz="2000" b="1" dirty="0" smtClean="0"/>
                        <a:t>Ed Plan</a:t>
                      </a:r>
                      <a:r>
                        <a:rPr lang="en-US" sz="2000" b="1" baseline="0" dirty="0" smtClean="0"/>
                        <a:t> Material clean-up</a:t>
                      </a:r>
                      <a:endParaRPr lang="en-US" sz="2000" b="1" dirty="0"/>
                    </a:p>
                  </a:txBody>
                  <a:tcPr/>
                </a:tc>
                <a:tc>
                  <a:txBody>
                    <a:bodyPr/>
                    <a:lstStyle/>
                    <a:p>
                      <a:r>
                        <a:rPr lang="en-US" sz="2000" dirty="0" err="1" smtClean="0"/>
                        <a:t>Alethea</a:t>
                      </a:r>
                      <a:r>
                        <a:rPr lang="en-US" sz="2000" dirty="0" smtClean="0"/>
                        <a:t> </a:t>
                      </a:r>
                      <a:r>
                        <a:rPr lang="en-US" sz="2000" smtClean="0"/>
                        <a:t>DeSoto, </a:t>
                      </a:r>
                      <a:r>
                        <a:rPr lang="en-US" sz="2000" dirty="0" smtClean="0"/>
                        <a:t>LaRon Johnson, Nicole Dunne, Kiran Kamath, Michael Gilmartin,</a:t>
                      </a:r>
                      <a:r>
                        <a:rPr lang="en-US" sz="2000" baseline="0" dirty="0" smtClean="0"/>
                        <a:t> Lauren Handley, Diane Boynton</a:t>
                      </a:r>
                      <a:endParaRPr lang="en-US" sz="2000" dirty="0"/>
                    </a:p>
                  </a:txBody>
                  <a:tcPr/>
                </a:tc>
              </a:tr>
              <a:tr h="720956">
                <a:tc>
                  <a:txBody>
                    <a:bodyPr/>
                    <a:lstStyle/>
                    <a:p>
                      <a:pPr algn="r"/>
                      <a:r>
                        <a:rPr lang="en-US" sz="2000" b="1" dirty="0" smtClean="0"/>
                        <a:t>Scheduling packets:</a:t>
                      </a:r>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Jon Knolle, Tracie Catania, Laura Franklin, </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Joe </a:t>
                      </a:r>
                      <a:r>
                        <a:rPr lang="en-US" sz="2000" dirty="0" smtClean="0">
                          <a:solidFill>
                            <a:schemeClr val="tx2"/>
                          </a:solidFill>
                        </a:rPr>
                        <a:t>Nguyen,</a:t>
                      </a:r>
                      <a:r>
                        <a:rPr lang="en-US" sz="2000" baseline="0" dirty="0" smtClean="0"/>
                        <a:t> </a:t>
                      </a:r>
                      <a:r>
                        <a:rPr lang="en-US" sz="2000" dirty="0" smtClean="0">
                          <a:solidFill>
                            <a:schemeClr val="tx2"/>
                          </a:solidFill>
                        </a:rPr>
                        <a:t>Rosa Arroyo, Michele Brock,</a:t>
                      </a:r>
                      <a:r>
                        <a:rPr lang="en-US" sz="2000" baseline="0" dirty="0" smtClean="0"/>
                        <a:t> Michael Gilmartin</a:t>
                      </a:r>
                      <a:endParaRPr lang="en-US" sz="2000" dirty="0"/>
                    </a:p>
                  </a:txBody>
                  <a:tcPr/>
                </a:tc>
              </a:tr>
              <a:tr h="720956">
                <a:tc>
                  <a:txBody>
                    <a:bodyPr/>
                    <a:lstStyle/>
                    <a:p>
                      <a:pPr algn="r"/>
                      <a:r>
                        <a:rPr lang="en-US" sz="2000" b="1" dirty="0" smtClean="0"/>
                        <a:t>#</a:t>
                      </a:r>
                      <a:r>
                        <a:rPr lang="en-US" sz="2000" b="1" baseline="0" dirty="0" smtClean="0"/>
                        <a:t> of graduates/year by program:</a:t>
                      </a:r>
                      <a:endParaRPr lang="en-US" sz="2000" b="1" dirty="0"/>
                    </a:p>
                  </a:txBody>
                  <a:tcPr/>
                </a:tc>
                <a:tc>
                  <a:txBody>
                    <a:bodyPr/>
                    <a:lstStyle/>
                    <a:p>
                      <a:r>
                        <a:rPr lang="en-US" sz="2000" dirty="0" smtClean="0"/>
                        <a:t>Nicole Dunne</a:t>
                      </a:r>
                      <a:endParaRPr lang="en-US" sz="2000" dirty="0"/>
                    </a:p>
                  </a:txBody>
                  <a:tcPr/>
                </a:tc>
              </a:tr>
              <a:tr h="783648">
                <a:tc>
                  <a:txBody>
                    <a:bodyPr/>
                    <a:lstStyle/>
                    <a:p>
                      <a:pPr algn="r"/>
                      <a:r>
                        <a:rPr lang="en-US" sz="2000" b="1" dirty="0" smtClean="0"/>
                        <a:t>Classroom inventory clean-up:</a:t>
                      </a:r>
                      <a:endParaRPr lang="en-US" sz="2000" b="1" dirty="0"/>
                    </a:p>
                  </a:txBody>
                  <a:tcPr/>
                </a:tc>
                <a:tc>
                  <a:txBody>
                    <a:bodyPr/>
                    <a:lstStyle/>
                    <a:p>
                      <a:r>
                        <a:rPr lang="en-US" sz="2000" dirty="0" smtClean="0"/>
                        <a:t>Division Office Managers</a:t>
                      </a:r>
                      <a:r>
                        <a:rPr lang="en-US" sz="2000" baseline="0" dirty="0" smtClean="0"/>
                        <a:t> and IT person of the area</a:t>
                      </a:r>
                      <a:endParaRPr lang="en-US" sz="2000" dirty="0"/>
                    </a:p>
                  </a:txBody>
                  <a:tcPr/>
                </a:tc>
              </a:tr>
              <a:tr h="720956">
                <a:tc>
                  <a:txBody>
                    <a:bodyPr/>
                    <a:lstStyle/>
                    <a:p>
                      <a:pPr algn="r"/>
                      <a:r>
                        <a:rPr lang="en-US" sz="2000" b="1" dirty="0" smtClean="0"/>
                        <a:t>SIS</a:t>
                      </a:r>
                      <a:r>
                        <a:rPr lang="en-US" sz="2000" b="1" baseline="0" dirty="0" smtClean="0"/>
                        <a:t> Reports &amp; accessibility</a:t>
                      </a:r>
                      <a:r>
                        <a:rPr lang="en-US" sz="2000" b="1" dirty="0" smtClean="0"/>
                        <a:t>:</a:t>
                      </a:r>
                      <a:endParaRPr lang="en-US" sz="2000" b="1" dirty="0"/>
                    </a:p>
                  </a:txBody>
                  <a:tcPr/>
                </a:tc>
                <a:tc>
                  <a:txBody>
                    <a:bodyPr/>
                    <a:lstStyle/>
                    <a:p>
                      <a:r>
                        <a:rPr lang="en-US" sz="2000" dirty="0" smtClean="0"/>
                        <a:t>Kiran Kamath, Michael Gilmartin, Jon Knolle, Laura Franklin</a:t>
                      </a:r>
                      <a:endParaRPr lang="en-US" sz="2000" dirty="0"/>
                    </a:p>
                  </a:txBody>
                  <a:tcPr/>
                </a:tc>
              </a:tr>
              <a:tr h="407497">
                <a:tc>
                  <a:txBody>
                    <a:bodyPr/>
                    <a:lstStyle/>
                    <a:p>
                      <a:pPr algn="r"/>
                      <a:r>
                        <a:rPr lang="en-US" sz="2000" b="1" dirty="0" smtClean="0"/>
                        <a:t>Classroom (status) Group:</a:t>
                      </a:r>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Gamble </a:t>
                      </a:r>
                      <a:r>
                        <a:rPr lang="en-US" sz="2000" dirty="0" smtClean="0">
                          <a:solidFill>
                            <a:schemeClr val="tx2"/>
                          </a:solidFill>
                        </a:rPr>
                        <a:t>Madsen</a:t>
                      </a:r>
                      <a:r>
                        <a:rPr lang="en-US" sz="2000" dirty="0" smtClean="0">
                          <a:solidFill>
                            <a:schemeClr val="tx1"/>
                          </a:solidFill>
                        </a:rPr>
                        <a:t>,</a:t>
                      </a:r>
                      <a:r>
                        <a:rPr lang="en-US" sz="2000" dirty="0" smtClean="0"/>
                        <a:t> Kiran Kamath, </a:t>
                      </a:r>
                      <a:r>
                        <a:rPr lang="en-US" sz="2000" dirty="0" smtClean="0">
                          <a:solidFill>
                            <a:schemeClr val="tx2"/>
                          </a:solidFill>
                        </a:rPr>
                        <a:t>Rosa Arroyo, Michele Brock</a:t>
                      </a:r>
                      <a:endParaRPr lang="en-US" sz="2000" dirty="0"/>
                    </a:p>
                  </a:txBody>
                  <a:tcPr/>
                </a:tc>
              </a:tr>
              <a:tr h="720956">
                <a:tc>
                  <a:txBody>
                    <a:bodyPr/>
                    <a:lstStyle/>
                    <a:p>
                      <a:pPr algn="r"/>
                      <a:r>
                        <a:rPr lang="en-US" sz="2000" b="1" dirty="0" smtClean="0"/>
                        <a:t>Summer Schedule Offerings:</a:t>
                      </a:r>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Kiran Kamath,</a:t>
                      </a:r>
                      <a:r>
                        <a:rPr lang="en-US" sz="2000" baseline="0" dirty="0" smtClean="0"/>
                        <a:t> </a:t>
                      </a:r>
                      <a:r>
                        <a:rPr lang="en-US" sz="2000" dirty="0" smtClean="0"/>
                        <a:t>Michael Gilmartin, Jon Knolle, Laura Franklin,</a:t>
                      </a:r>
                      <a:r>
                        <a:rPr lang="en-US" sz="2000" baseline="0" dirty="0" smtClean="0"/>
                        <a:t> Counseling, Division Chairs</a:t>
                      </a:r>
                      <a:endParaRPr lang="en-US" sz="2000" dirty="0"/>
                    </a:p>
                  </a:txBody>
                  <a:tcPr/>
                </a:tc>
              </a:tr>
              <a:tr h="720956">
                <a:tc>
                  <a:txBody>
                    <a:bodyPr/>
                    <a:lstStyle/>
                    <a:p>
                      <a:pPr algn="r"/>
                      <a:r>
                        <a:rPr lang="en-US" sz="2000" b="1" dirty="0" smtClean="0"/>
                        <a:t>Marina and Evening GE Degrees:</a:t>
                      </a:r>
                      <a:endParaRPr lang="en-US" sz="2000" b="1" dirty="0"/>
                    </a:p>
                  </a:txBody>
                  <a:tcPr/>
                </a:tc>
                <a:tc>
                  <a:txBody>
                    <a:bodyPr/>
                    <a:lstStyle/>
                    <a:p>
                      <a:r>
                        <a:rPr lang="en-US" sz="2000" dirty="0" smtClean="0"/>
                        <a:t>LaRon Johnson,</a:t>
                      </a:r>
                      <a:r>
                        <a:rPr lang="en-US" sz="2000" baseline="0" dirty="0" smtClean="0"/>
                        <a:t> </a:t>
                      </a:r>
                      <a:r>
                        <a:rPr lang="en-US" sz="2000" dirty="0" smtClean="0"/>
                        <a:t>Leandro Castillo, Lauren Handley, Laura Franklin, Jon Knolle</a:t>
                      </a:r>
                      <a:endParaRPr lang="en-US" sz="2000" dirty="0"/>
                    </a:p>
                  </a:txBody>
                  <a:tcPr/>
                </a:tc>
              </a:tr>
            </a:tbl>
          </a:graphicData>
        </a:graphic>
      </p:graphicFrame>
      <p:cxnSp>
        <p:nvCxnSpPr>
          <p:cNvPr id="6" name="Straight Connector 5"/>
          <p:cNvCxnSpPr/>
          <p:nvPr/>
        </p:nvCxnSpPr>
        <p:spPr>
          <a:xfrm>
            <a:off x="4265612" y="533400"/>
            <a:ext cx="0" cy="55626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1565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612" y="-32018"/>
            <a:ext cx="10720242" cy="1336956"/>
          </a:xfrm>
        </p:spPr>
        <p:txBody>
          <a:bodyPr/>
          <a:lstStyle/>
          <a:p>
            <a:pPr algn="ctr"/>
            <a:r>
              <a:rPr lang="en-US" dirty="0" smtClean="0">
                <a:solidFill>
                  <a:srgbClr val="FF0000"/>
                </a:solidFill>
              </a:rPr>
              <a:t>Discussion of Present Practices</a:t>
            </a:r>
            <a:endParaRPr lang="en-US" dirty="0">
              <a:solidFill>
                <a:srgbClr val="FF0000"/>
              </a:solidFill>
            </a:endParaRPr>
          </a:p>
        </p:txBody>
      </p:sp>
      <p:sp>
        <p:nvSpPr>
          <p:cNvPr id="3" name="Content Placeholder 2"/>
          <p:cNvSpPr>
            <a:spLocks noGrp="1"/>
          </p:cNvSpPr>
          <p:nvPr>
            <p:ph idx="1"/>
          </p:nvPr>
        </p:nvSpPr>
        <p:spPr>
          <a:xfrm>
            <a:off x="760412" y="1295400"/>
            <a:ext cx="10720242" cy="4343400"/>
          </a:xfrm>
        </p:spPr>
        <p:txBody>
          <a:bodyPr>
            <a:normAutofit/>
          </a:bodyPr>
          <a:lstStyle/>
          <a:p>
            <a:r>
              <a:rPr lang="en-US" dirty="0" smtClean="0">
                <a:solidFill>
                  <a:srgbClr val="000000"/>
                </a:solidFill>
              </a:rPr>
              <a:t>Student Information system (SIS) – old, archaic, hurts students, unreliable, increases work by hand</a:t>
            </a:r>
          </a:p>
          <a:p>
            <a:r>
              <a:rPr lang="en-US" dirty="0" smtClean="0">
                <a:solidFill>
                  <a:srgbClr val="000000"/>
                </a:solidFill>
              </a:rPr>
              <a:t>Lack of systematized processes – widespread</a:t>
            </a:r>
          </a:p>
          <a:p>
            <a:r>
              <a:rPr lang="en-US" dirty="0" smtClean="0">
                <a:solidFill>
                  <a:schemeClr val="tx1"/>
                </a:solidFill>
              </a:rPr>
              <a:t>FTES generation – woefully low, not adequate to fund the on-going costs of the college</a:t>
            </a:r>
            <a:endParaRPr lang="en-US" dirty="0" smtClean="0">
              <a:solidFill>
                <a:srgbClr val="000000"/>
              </a:solidFill>
            </a:endParaRPr>
          </a:p>
          <a:p>
            <a:pPr lvl="1"/>
            <a:r>
              <a:rPr lang="en-US" dirty="0" smtClean="0">
                <a:solidFill>
                  <a:srgbClr val="000000"/>
                </a:solidFill>
              </a:rPr>
              <a:t>17.5 FTES/FTEF represents the point where a college generates enough money to cover on-going costs.</a:t>
            </a:r>
          </a:p>
          <a:p>
            <a:pPr lvl="1"/>
            <a:endParaRPr lang="en-US" dirty="0" smtClean="0">
              <a:solidFill>
                <a:srgbClr val="000000"/>
              </a:solidFill>
            </a:endParaRP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87569573"/>
              </p:ext>
            </p:extLst>
          </p:nvPr>
        </p:nvGraphicFramePr>
        <p:xfrm>
          <a:off x="1827212" y="4724400"/>
          <a:ext cx="8125885" cy="1219200"/>
        </p:xfrm>
        <a:graphic>
          <a:graphicData uri="http://schemas.openxmlformats.org/drawingml/2006/table">
            <a:tbl>
              <a:tblPr firstRow="1" bandRow="1">
                <a:tableStyleId>{3B4B98B0-60AC-42C2-AFA5-B58CD77FA1E5}</a:tableStyleId>
              </a:tblPr>
              <a:tblGrid>
                <a:gridCol w="3429000"/>
                <a:gridCol w="990600"/>
                <a:gridCol w="1295400"/>
                <a:gridCol w="1066800"/>
                <a:gridCol w="1344085"/>
              </a:tblGrid>
              <a:tr h="370840">
                <a:tc>
                  <a:txBody>
                    <a:bodyPr/>
                    <a:lstStyle/>
                    <a:p>
                      <a:r>
                        <a:rPr lang="en-US" dirty="0" smtClean="0"/>
                        <a:t>Productivity</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Fall 14</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Spring 15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Fall 15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Spring 16</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dirty="0" smtClean="0"/>
                        <a:t>FTES/FTEF(excluding RT)*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13.96</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13.286</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14.237</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13.455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77520">
                <a:tc>
                  <a:txBody>
                    <a:bodyPr/>
                    <a:lstStyle/>
                    <a:p>
                      <a:r>
                        <a:rPr lang="en-US" dirty="0" smtClean="0"/>
                        <a:t>FTES/FTEF(including</a:t>
                      </a:r>
                      <a:r>
                        <a:rPr lang="en-US" baseline="0" dirty="0" smtClean="0"/>
                        <a:t> RT)*</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12.725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12.146</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12.976</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12.270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1759653" y="6172200"/>
            <a:ext cx="10439400" cy="369332"/>
          </a:xfrm>
          <a:prstGeom prst="rect">
            <a:avLst/>
          </a:prstGeom>
          <a:noFill/>
        </p:spPr>
        <p:txBody>
          <a:bodyPr wrap="square" rtlCol="0">
            <a:spAutoFit/>
          </a:bodyPr>
          <a:lstStyle/>
          <a:p>
            <a:r>
              <a:rPr lang="en-US" sz="1800" dirty="0" smtClean="0"/>
              <a:t>* RT = Reassigned </a:t>
            </a:r>
            <a:r>
              <a:rPr lang="en-US" sz="1800" dirty="0"/>
              <a:t>T</a:t>
            </a:r>
            <a:r>
              <a:rPr lang="en-US" sz="1800" dirty="0" smtClean="0"/>
              <a:t>ime; excludes contracts</a:t>
            </a:r>
            <a:endParaRPr lang="en-US" sz="1800" dirty="0"/>
          </a:p>
        </p:txBody>
      </p:sp>
    </p:spTree>
    <p:extLst>
      <p:ext uri="{BB962C8B-B14F-4D97-AF65-F5344CB8AC3E}">
        <p14:creationId xmlns:p14="http://schemas.microsoft.com/office/powerpoint/2010/main" val="592215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812" y="-152400"/>
            <a:ext cx="10668000" cy="1930400"/>
          </a:xfrm>
        </p:spPr>
        <p:txBody>
          <a:bodyPr/>
          <a:lstStyle/>
          <a:p>
            <a:r>
              <a:rPr lang="en-US" dirty="0" smtClean="0">
                <a:solidFill>
                  <a:srgbClr val="FF0000"/>
                </a:solidFill>
              </a:rPr>
              <a:t>Additional Recommendations </a:t>
            </a:r>
            <a:br>
              <a:rPr lang="en-US" dirty="0" smtClean="0">
                <a:solidFill>
                  <a:srgbClr val="FF0000"/>
                </a:solidFill>
              </a:rPr>
            </a:br>
            <a:r>
              <a:rPr lang="en-US" dirty="0" smtClean="0">
                <a:solidFill>
                  <a:srgbClr val="FF0000"/>
                </a:solidFill>
              </a:rPr>
              <a:t>from CBT </a:t>
            </a:r>
            <a:endParaRPr lang="en-US" dirty="0">
              <a:solidFill>
                <a:srgbClr val="FF0000"/>
              </a:solidFill>
            </a:endParaRPr>
          </a:p>
        </p:txBody>
      </p:sp>
      <p:sp>
        <p:nvSpPr>
          <p:cNvPr id="4" name="Text Placeholder 3"/>
          <p:cNvSpPr>
            <a:spLocks noGrp="1"/>
          </p:cNvSpPr>
          <p:nvPr>
            <p:ph type="body" idx="1"/>
          </p:nvPr>
        </p:nvSpPr>
        <p:spPr>
          <a:xfrm>
            <a:off x="379412" y="1752600"/>
            <a:ext cx="11430000" cy="4648200"/>
          </a:xfrm>
        </p:spPr>
        <p:txBody>
          <a:bodyPr>
            <a:noAutofit/>
          </a:bodyPr>
          <a:lstStyle/>
          <a:p>
            <a:pPr marL="285750" lvl="0" indent="-285750" algn="l">
              <a:buFont typeface="Arial"/>
              <a:buChar char="•"/>
            </a:pPr>
            <a:r>
              <a:rPr lang="en-US" sz="2200" dirty="0">
                <a:solidFill>
                  <a:schemeClr val="tx1"/>
                </a:solidFill>
              </a:rPr>
              <a:t>The college </a:t>
            </a:r>
            <a:r>
              <a:rPr lang="en-US" sz="2200" u="sng" dirty="0">
                <a:solidFill>
                  <a:schemeClr val="tx1"/>
                </a:solidFill>
              </a:rPr>
              <a:t>must </a:t>
            </a:r>
            <a:r>
              <a:rPr lang="en-US" sz="2200" dirty="0">
                <a:solidFill>
                  <a:schemeClr val="tx1"/>
                </a:solidFill>
              </a:rPr>
              <a:t>replace its current </a:t>
            </a:r>
            <a:r>
              <a:rPr lang="en-US" sz="2200" dirty="0" smtClean="0">
                <a:solidFill>
                  <a:schemeClr val="tx1"/>
                </a:solidFill>
              </a:rPr>
              <a:t>SIS system to an Enterprise Resource Planning (ERP) system </a:t>
            </a:r>
            <a:r>
              <a:rPr lang="en-US" sz="2200" dirty="0">
                <a:solidFill>
                  <a:schemeClr val="tx1"/>
                </a:solidFill>
              </a:rPr>
              <a:t>as soon as possible.  </a:t>
            </a:r>
            <a:r>
              <a:rPr lang="en-US" sz="2200" dirty="0" smtClean="0">
                <a:solidFill>
                  <a:schemeClr val="tx1"/>
                </a:solidFill>
              </a:rPr>
              <a:t>SIS </a:t>
            </a:r>
            <a:r>
              <a:rPr lang="en-US" sz="2200" dirty="0">
                <a:solidFill>
                  <a:schemeClr val="tx1"/>
                </a:solidFill>
              </a:rPr>
              <a:t>is archaic, inaccurate, and makes the processes at the college slow and tedious.  Students are not served well by the system, nor are faculty or staff</a:t>
            </a:r>
            <a:r>
              <a:rPr lang="en-US" sz="2200" dirty="0" smtClean="0">
                <a:solidFill>
                  <a:schemeClr val="tx1"/>
                </a:solidFill>
              </a:rPr>
              <a:t>.</a:t>
            </a:r>
          </a:p>
          <a:p>
            <a:pPr marL="285750" lvl="0" indent="-285750" algn="l">
              <a:buFont typeface="Arial"/>
              <a:buChar char="•"/>
            </a:pPr>
            <a:endParaRPr lang="en-US" sz="2200" dirty="0">
              <a:solidFill>
                <a:schemeClr val="tx1"/>
              </a:solidFill>
            </a:endParaRPr>
          </a:p>
          <a:p>
            <a:pPr marL="285750" lvl="0" indent="-285750" algn="l">
              <a:buFont typeface="Arial"/>
              <a:buChar char="•"/>
            </a:pPr>
            <a:r>
              <a:rPr lang="en-US" sz="2200" dirty="0">
                <a:solidFill>
                  <a:schemeClr val="tx1"/>
                </a:solidFill>
              </a:rPr>
              <a:t>The college needs to continue to create processes that are well thought out, developed in concert with constituents, and are codified and </a:t>
            </a:r>
            <a:r>
              <a:rPr lang="en-US" sz="2200" u="sng" dirty="0">
                <a:solidFill>
                  <a:schemeClr val="tx1"/>
                </a:solidFill>
              </a:rPr>
              <a:t>followed</a:t>
            </a:r>
            <a:r>
              <a:rPr lang="en-US" sz="2200" dirty="0">
                <a:solidFill>
                  <a:schemeClr val="tx1"/>
                </a:solidFill>
              </a:rPr>
              <a:t> at the college.  </a:t>
            </a:r>
            <a:endParaRPr lang="en-US" sz="2200" dirty="0" smtClean="0">
              <a:solidFill>
                <a:schemeClr val="tx1"/>
              </a:solidFill>
            </a:endParaRPr>
          </a:p>
          <a:p>
            <a:pPr marL="285750" lvl="0" indent="-285750" algn="l">
              <a:buFont typeface="Arial"/>
              <a:buChar char="•"/>
            </a:pPr>
            <a:endParaRPr lang="en-US" sz="2200" dirty="0">
              <a:solidFill>
                <a:schemeClr val="tx1"/>
              </a:solidFill>
            </a:endParaRPr>
          </a:p>
          <a:p>
            <a:pPr marL="285750" lvl="0" indent="-285750" algn="l">
              <a:buFont typeface="Arial"/>
              <a:buChar char="•"/>
            </a:pPr>
            <a:r>
              <a:rPr lang="en-US" sz="2200" dirty="0">
                <a:solidFill>
                  <a:schemeClr val="tx1"/>
                </a:solidFill>
              </a:rPr>
              <a:t>Every process at the college needs to be systematized and transparent to all.  When an administrator leaves the college, it should not impact the college when systems are in place.  Only when processes are person-dependent does chaos occur.  That can be avoided by making sure that all processes are codified, written, and shared with all stakeholders.</a:t>
            </a:r>
          </a:p>
          <a:p>
            <a:pPr lvl="0" algn="l"/>
            <a:endParaRPr lang="en-US" sz="2200" dirty="0" smtClean="0">
              <a:solidFill>
                <a:schemeClr val="tx1"/>
              </a:solidFill>
            </a:endParaRPr>
          </a:p>
          <a:p>
            <a:pPr marL="285750" lvl="0" indent="-285750" algn="l">
              <a:buFont typeface="Arial"/>
              <a:buChar char="•"/>
            </a:pPr>
            <a:r>
              <a:rPr lang="en-US" sz="2200" u="sng" dirty="0" smtClean="0">
                <a:solidFill>
                  <a:schemeClr val="tx1"/>
                </a:solidFill>
              </a:rPr>
              <a:t>.</a:t>
            </a:r>
            <a:endParaRPr lang="en-US" sz="2200" dirty="0">
              <a:solidFill>
                <a:schemeClr val="tx1"/>
              </a:solidFill>
            </a:endParaRPr>
          </a:p>
        </p:txBody>
      </p:sp>
    </p:spTree>
    <p:extLst>
      <p:ext uri="{BB962C8B-B14F-4D97-AF65-F5344CB8AC3E}">
        <p14:creationId xmlns:p14="http://schemas.microsoft.com/office/powerpoint/2010/main" val="3009164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32176" y="533400"/>
            <a:ext cx="10739287" cy="6019800"/>
          </a:xfrm>
        </p:spPr>
        <p:txBody>
          <a:bodyPr>
            <a:normAutofit fontScale="85000" lnSpcReduction="20000"/>
          </a:bodyPr>
          <a:lstStyle/>
          <a:p>
            <a:pPr marL="285750" lvl="0" indent="-285750" algn="l">
              <a:buFont typeface="Arial"/>
              <a:buChar char="•"/>
            </a:pPr>
            <a:r>
              <a:rPr lang="en-US" sz="2600" dirty="0">
                <a:solidFill>
                  <a:schemeClr val="tx1"/>
                </a:solidFill>
              </a:rPr>
              <a:t>Class maximums need to be identified and codified in the Course of Record (COR)</a:t>
            </a:r>
            <a:r>
              <a:rPr lang="en-US" sz="2600" dirty="0" smtClean="0">
                <a:solidFill>
                  <a:schemeClr val="tx1"/>
                </a:solidFill>
              </a:rPr>
              <a:t>.</a:t>
            </a:r>
          </a:p>
          <a:p>
            <a:pPr marL="285750" lvl="0" indent="-285750" algn="l">
              <a:buFont typeface="Arial"/>
              <a:buChar char="•"/>
            </a:pPr>
            <a:endParaRPr lang="en-US" sz="2600" dirty="0">
              <a:solidFill>
                <a:schemeClr val="tx1"/>
              </a:solidFill>
            </a:endParaRPr>
          </a:p>
          <a:p>
            <a:pPr marL="285750" lvl="0" indent="-285750" algn="l">
              <a:buFont typeface="Arial"/>
              <a:buChar char="•"/>
            </a:pPr>
            <a:r>
              <a:rPr lang="en-US" sz="2600" dirty="0">
                <a:solidFill>
                  <a:schemeClr val="tx1"/>
                </a:solidFill>
              </a:rPr>
              <a:t>The bottom line for any academic decision needs to answer the question, “What is in the best interest of the student?</a:t>
            </a:r>
            <a:r>
              <a:rPr lang="en-US" sz="2600" dirty="0" smtClean="0">
                <a:solidFill>
                  <a:schemeClr val="tx1"/>
                </a:solidFill>
              </a:rPr>
              <a:t>”</a:t>
            </a:r>
          </a:p>
          <a:p>
            <a:pPr marL="285750" lvl="0" indent="-285750" algn="l">
              <a:buFont typeface="Arial"/>
              <a:buChar char="•"/>
            </a:pPr>
            <a:endParaRPr lang="en-US" sz="2600" dirty="0">
              <a:solidFill>
                <a:schemeClr val="tx1"/>
              </a:solidFill>
            </a:endParaRPr>
          </a:p>
          <a:p>
            <a:pPr marL="285750" lvl="0" indent="-285750" algn="l">
              <a:buFont typeface="Arial"/>
              <a:buChar char="•"/>
            </a:pPr>
            <a:r>
              <a:rPr lang="en-US" sz="2600" u="sng" dirty="0">
                <a:solidFill>
                  <a:schemeClr val="tx1"/>
                </a:solidFill>
              </a:rPr>
              <a:t>Serious attention needs to be </a:t>
            </a:r>
            <a:r>
              <a:rPr lang="en-US" sz="2600" u="sng" dirty="0" smtClean="0">
                <a:solidFill>
                  <a:schemeClr val="tx1"/>
                </a:solidFill>
              </a:rPr>
              <a:t>paid </a:t>
            </a:r>
            <a:r>
              <a:rPr lang="en-US" sz="2600" u="sng" dirty="0">
                <a:solidFill>
                  <a:schemeClr val="tx1"/>
                </a:solidFill>
              </a:rPr>
              <a:t>to the low class enrollments and the proliferation of these classes.  This is crucial and ignored at the present </a:t>
            </a:r>
            <a:r>
              <a:rPr lang="en-US" sz="2600" u="sng" dirty="0" smtClean="0">
                <a:solidFill>
                  <a:schemeClr val="tx1"/>
                </a:solidFill>
              </a:rPr>
              <a:t>time.</a:t>
            </a:r>
          </a:p>
          <a:p>
            <a:pPr marL="285750" lvl="0" indent="-285750" algn="l">
              <a:buFont typeface="Arial"/>
              <a:buChar char="•"/>
            </a:pPr>
            <a:endParaRPr lang="en-US" sz="2600" u="sng" dirty="0">
              <a:solidFill>
                <a:schemeClr val="tx1"/>
              </a:solidFill>
            </a:endParaRPr>
          </a:p>
          <a:p>
            <a:pPr marL="285750" indent="-285750" algn="l">
              <a:buFont typeface="Arial"/>
              <a:buChar char="•"/>
            </a:pPr>
            <a:r>
              <a:rPr lang="en-US" sz="2600" dirty="0">
                <a:solidFill>
                  <a:srgbClr val="000000"/>
                </a:solidFill>
              </a:rPr>
              <a:t>The college must institute FTEF allocations and FTES targets to assure that  college FTES targets are met.  As the method of funding the college and meeting student need, this has to become the primary goal of the all in instruction—administrator, chair, and faculty</a:t>
            </a:r>
            <a:r>
              <a:rPr lang="en-US" sz="2600" dirty="0" smtClean="0">
                <a:solidFill>
                  <a:srgbClr val="000000"/>
                </a:solidFill>
              </a:rPr>
              <a:t>.</a:t>
            </a:r>
          </a:p>
          <a:p>
            <a:pPr marL="285750" indent="-285750" algn="l">
              <a:buFont typeface="Arial"/>
              <a:buChar char="•"/>
            </a:pPr>
            <a:endParaRPr lang="en-US" sz="2600" dirty="0">
              <a:solidFill>
                <a:srgbClr val="000000"/>
              </a:solidFill>
            </a:endParaRPr>
          </a:p>
          <a:p>
            <a:pPr marL="285750" lvl="0" indent="-285750" algn="l">
              <a:buFont typeface="Arial"/>
              <a:buChar char="•"/>
            </a:pPr>
            <a:r>
              <a:rPr lang="en-US" sz="2600" dirty="0">
                <a:solidFill>
                  <a:srgbClr val="000000"/>
                </a:solidFill>
              </a:rPr>
              <a:t>The transfer programs need to become a higher priority for the college</a:t>
            </a:r>
            <a:r>
              <a:rPr lang="en-US" sz="2600" dirty="0" smtClean="0">
                <a:solidFill>
                  <a:srgbClr val="000000"/>
                </a:solidFill>
              </a:rPr>
              <a:t>.</a:t>
            </a:r>
          </a:p>
          <a:p>
            <a:pPr marL="285750" lvl="0" indent="-285750" algn="l">
              <a:buFont typeface="Arial"/>
              <a:buChar char="•"/>
            </a:pPr>
            <a:endParaRPr lang="en-US" sz="2600" dirty="0">
              <a:solidFill>
                <a:srgbClr val="000000"/>
              </a:solidFill>
            </a:endParaRPr>
          </a:p>
          <a:p>
            <a:pPr marL="285750" lvl="0" indent="-285750" algn="l">
              <a:buFont typeface="Arial"/>
              <a:buChar char="•"/>
            </a:pPr>
            <a:r>
              <a:rPr lang="en-US" sz="2600" dirty="0">
                <a:solidFill>
                  <a:srgbClr val="000000"/>
                </a:solidFill>
              </a:rPr>
              <a:t>The college needs to become less dependent upon Instructional Service Agreements. This can occur with systematic analyses and planning.</a:t>
            </a:r>
          </a:p>
          <a:p>
            <a:pPr marL="285750" indent="-285750" algn="l">
              <a:buFont typeface="Arial"/>
              <a:buChar char="•"/>
            </a:pPr>
            <a:endParaRPr lang="en-US" sz="2600" dirty="0">
              <a:solidFill>
                <a:srgbClr val="000000"/>
              </a:solidFill>
            </a:endParaRPr>
          </a:p>
          <a:p>
            <a:pPr marL="285750" lvl="0" indent="-285750" algn="l">
              <a:buFont typeface="Arial"/>
              <a:buChar char="•"/>
            </a:pPr>
            <a:endParaRPr lang="en-US" dirty="0"/>
          </a:p>
        </p:txBody>
      </p:sp>
    </p:spTree>
    <p:extLst>
      <p:ext uri="{BB962C8B-B14F-4D97-AF65-F5344CB8AC3E}">
        <p14:creationId xmlns:p14="http://schemas.microsoft.com/office/powerpoint/2010/main" val="532939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2812" y="472123"/>
            <a:ext cx="11049000" cy="6001642"/>
          </a:xfrm>
          <a:prstGeom prst="rect">
            <a:avLst/>
          </a:prstGeom>
        </p:spPr>
        <p:txBody>
          <a:bodyPr wrap="square">
            <a:spAutoFit/>
          </a:bodyPr>
          <a:lstStyle/>
          <a:p>
            <a:pPr marL="342900" lvl="0" indent="-342900">
              <a:buFont typeface="Arial"/>
              <a:buChar char="•"/>
            </a:pPr>
            <a:r>
              <a:rPr lang="en-US" dirty="0" smtClean="0"/>
              <a:t>The </a:t>
            </a:r>
            <a:r>
              <a:rPr lang="en-US" dirty="0"/>
              <a:t>organization requires </a:t>
            </a:r>
            <a:r>
              <a:rPr lang="en-US" smtClean="0"/>
              <a:t>fewer structural </a:t>
            </a:r>
            <a:r>
              <a:rPr lang="en-US" dirty="0"/>
              <a:t>layers to assure that appropriate dialog occurs between those in the classroom and administration</a:t>
            </a:r>
            <a:r>
              <a:rPr lang="en-US" dirty="0" smtClean="0"/>
              <a:t>.</a:t>
            </a:r>
          </a:p>
          <a:p>
            <a:pPr marL="342900" lvl="0" indent="-342900">
              <a:buFont typeface="Arial"/>
              <a:buChar char="•"/>
            </a:pPr>
            <a:endParaRPr lang="en-US" dirty="0"/>
          </a:p>
          <a:p>
            <a:pPr marL="342900" lvl="0" indent="-342900">
              <a:buFont typeface="Arial"/>
              <a:buChar char="•"/>
            </a:pPr>
            <a:r>
              <a:rPr lang="en-US" dirty="0"/>
              <a:t>Processes need uniform enforcement.  When many processes are developed, they are ignored and nothing happens to offenders.  By default, “doing whatever you want” has become college practice</a:t>
            </a:r>
            <a:r>
              <a:rPr lang="en-US" dirty="0" smtClean="0"/>
              <a:t>.</a:t>
            </a:r>
          </a:p>
          <a:p>
            <a:pPr marL="342900" lvl="0" indent="-342900">
              <a:buFont typeface="Arial"/>
              <a:buChar char="•"/>
            </a:pPr>
            <a:endParaRPr lang="en-US" dirty="0"/>
          </a:p>
          <a:p>
            <a:pPr marL="342900" lvl="0" indent="-342900">
              <a:buFont typeface="Arial"/>
              <a:buChar char="•"/>
            </a:pPr>
            <a:r>
              <a:rPr lang="en-US" dirty="0"/>
              <a:t>This work group was very good and needs to continue its work and persist in its efforts to change practices that are in need of change.  </a:t>
            </a:r>
            <a:endParaRPr lang="en-US" dirty="0" smtClean="0"/>
          </a:p>
          <a:p>
            <a:pPr marL="342900" lvl="0" indent="-342900">
              <a:buFont typeface="Arial"/>
              <a:buChar char="•"/>
            </a:pPr>
            <a:endParaRPr lang="en-US" dirty="0"/>
          </a:p>
          <a:p>
            <a:pPr marL="342900" lvl="0" indent="-342900">
              <a:buFont typeface="Arial"/>
              <a:buChar char="•"/>
            </a:pPr>
            <a:r>
              <a:rPr lang="en-US" dirty="0" smtClean="0"/>
              <a:t>The </a:t>
            </a:r>
            <a:r>
              <a:rPr lang="en-US" dirty="0"/>
              <a:t>Parking Lot issues need resolution, as do the items listed in the subgroup work</a:t>
            </a:r>
            <a:r>
              <a:rPr lang="en-US" dirty="0" smtClean="0"/>
              <a:t>.</a:t>
            </a:r>
          </a:p>
          <a:p>
            <a:pPr marL="342900" lvl="0" indent="-342900">
              <a:buFont typeface="Arial"/>
              <a:buChar char="•"/>
            </a:pPr>
            <a:endParaRPr lang="en-US" dirty="0" smtClean="0"/>
          </a:p>
          <a:p>
            <a:pPr marL="342900" lvl="0" indent="-342900">
              <a:buFont typeface="Arial"/>
              <a:buChar char="•"/>
            </a:pPr>
            <a:r>
              <a:rPr lang="en-US" dirty="0" smtClean="0"/>
              <a:t>Links </a:t>
            </a:r>
            <a:r>
              <a:rPr lang="en-US" dirty="0"/>
              <a:t>between Academic Affairs and Students Service need to increase.</a:t>
            </a:r>
          </a:p>
          <a:p>
            <a:endParaRPr lang="en-US" dirty="0"/>
          </a:p>
        </p:txBody>
      </p:sp>
    </p:spTree>
    <p:extLst>
      <p:ext uri="{BB962C8B-B14F-4D97-AF65-F5344CB8AC3E}">
        <p14:creationId xmlns:p14="http://schemas.microsoft.com/office/powerpoint/2010/main" val="2411332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6" y="685800"/>
            <a:ext cx="10720242" cy="5715000"/>
          </a:xfrm>
        </p:spPr>
        <p:txBody>
          <a:bodyPr>
            <a:normAutofit/>
          </a:bodyPr>
          <a:lstStyle/>
          <a:p>
            <a:r>
              <a:rPr lang="en-US" dirty="0">
                <a:solidFill>
                  <a:srgbClr val="000000"/>
                </a:solidFill>
              </a:rPr>
              <a:t>Lack of </a:t>
            </a:r>
            <a:r>
              <a:rPr lang="en-US" dirty="0" smtClean="0">
                <a:solidFill>
                  <a:srgbClr val="000000"/>
                </a:solidFill>
              </a:rPr>
              <a:t>FTEF/FTES master </a:t>
            </a:r>
            <a:r>
              <a:rPr lang="en-US" dirty="0">
                <a:solidFill>
                  <a:srgbClr val="000000"/>
                </a:solidFill>
              </a:rPr>
              <a:t>planning to achieve FTES </a:t>
            </a:r>
            <a:r>
              <a:rPr lang="en-US" dirty="0" smtClean="0">
                <a:solidFill>
                  <a:srgbClr val="000000"/>
                </a:solidFill>
              </a:rPr>
              <a:t>target</a:t>
            </a:r>
          </a:p>
          <a:p>
            <a:r>
              <a:rPr lang="en-US" dirty="0" smtClean="0">
                <a:solidFill>
                  <a:srgbClr val="000000"/>
                </a:solidFill>
              </a:rPr>
              <a:t>Lack of understanding of how many, on average, students it takes to achieve </a:t>
            </a:r>
            <a:r>
              <a:rPr lang="en-US" smtClean="0">
                <a:solidFill>
                  <a:srgbClr val="000000"/>
                </a:solidFill>
              </a:rPr>
              <a:t>17.5 FTES/FTEF </a:t>
            </a:r>
            <a:r>
              <a:rPr lang="en-US" dirty="0" smtClean="0">
                <a:solidFill>
                  <a:srgbClr val="000000"/>
                </a:solidFill>
              </a:rPr>
              <a:t>(35 students)</a:t>
            </a:r>
          </a:p>
          <a:p>
            <a:pPr lvl="1"/>
            <a:r>
              <a:rPr lang="en-US" dirty="0">
                <a:solidFill>
                  <a:srgbClr val="000000"/>
                </a:solidFill>
              </a:rPr>
              <a:t>Spring 2016 </a:t>
            </a:r>
            <a:endParaRPr lang="en-US" dirty="0" smtClean="0">
              <a:solidFill>
                <a:srgbClr val="000000"/>
              </a:solidFill>
            </a:endParaRPr>
          </a:p>
          <a:p>
            <a:pPr lvl="2"/>
            <a:r>
              <a:rPr lang="en-US" dirty="0" smtClean="0">
                <a:solidFill>
                  <a:srgbClr val="000000"/>
                </a:solidFill>
              </a:rPr>
              <a:t>the </a:t>
            </a:r>
            <a:r>
              <a:rPr lang="en-US" dirty="0">
                <a:solidFill>
                  <a:srgbClr val="000000"/>
                </a:solidFill>
              </a:rPr>
              <a:t>mean class was 23 </a:t>
            </a:r>
            <a:r>
              <a:rPr lang="en-US" dirty="0" smtClean="0">
                <a:solidFill>
                  <a:srgbClr val="000000"/>
                </a:solidFill>
              </a:rPr>
              <a:t> </a:t>
            </a:r>
          </a:p>
          <a:p>
            <a:pPr lvl="2"/>
            <a:r>
              <a:rPr lang="en-US" dirty="0" smtClean="0">
                <a:solidFill>
                  <a:srgbClr val="000000"/>
                </a:solidFill>
              </a:rPr>
              <a:t>the </a:t>
            </a:r>
            <a:r>
              <a:rPr lang="en-US" dirty="0">
                <a:solidFill>
                  <a:srgbClr val="000000"/>
                </a:solidFill>
              </a:rPr>
              <a:t>median class size was </a:t>
            </a:r>
            <a:r>
              <a:rPr lang="en-US" dirty="0" smtClean="0">
                <a:solidFill>
                  <a:srgbClr val="000000"/>
                </a:solidFill>
              </a:rPr>
              <a:t>19 </a:t>
            </a:r>
          </a:p>
          <a:p>
            <a:r>
              <a:rPr lang="en-US" dirty="0" smtClean="0">
                <a:solidFill>
                  <a:srgbClr val="000000"/>
                </a:solidFill>
              </a:rPr>
              <a:t>Class offerings lack balance</a:t>
            </a:r>
          </a:p>
          <a:p>
            <a:pPr lvl="1"/>
            <a:r>
              <a:rPr lang="en-US" dirty="0" smtClean="0">
                <a:solidFill>
                  <a:srgbClr val="000000"/>
                </a:solidFill>
              </a:rPr>
              <a:t>Transfer/degree programs need to be the core</a:t>
            </a:r>
          </a:p>
          <a:p>
            <a:pPr lvl="1"/>
            <a:r>
              <a:rPr lang="en-US" dirty="0" smtClean="0">
                <a:solidFill>
                  <a:srgbClr val="000000"/>
                </a:solidFill>
              </a:rPr>
              <a:t>Lack planned, comprehensive packages for </a:t>
            </a:r>
          </a:p>
          <a:p>
            <a:pPr lvl="2"/>
            <a:r>
              <a:rPr lang="en-US" dirty="0" smtClean="0">
                <a:solidFill>
                  <a:srgbClr val="000000"/>
                </a:solidFill>
              </a:rPr>
              <a:t>Evening at Monterey campus</a:t>
            </a:r>
          </a:p>
          <a:p>
            <a:pPr lvl="2"/>
            <a:r>
              <a:rPr lang="en-US" dirty="0" smtClean="0">
                <a:solidFill>
                  <a:srgbClr val="000000"/>
                </a:solidFill>
              </a:rPr>
              <a:t>Day and evening at Marina campus</a:t>
            </a:r>
          </a:p>
          <a:p>
            <a:endParaRPr lang="en-US" dirty="0"/>
          </a:p>
          <a:p>
            <a:pPr lvl="1"/>
            <a:endParaRPr lang="en-US" dirty="0"/>
          </a:p>
        </p:txBody>
      </p:sp>
    </p:spTree>
    <p:extLst>
      <p:ext uri="{BB962C8B-B14F-4D97-AF65-F5344CB8AC3E}">
        <p14:creationId xmlns:p14="http://schemas.microsoft.com/office/powerpoint/2010/main" val="2720642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381000"/>
            <a:ext cx="10720242" cy="1336956"/>
          </a:xfrm>
        </p:spPr>
        <p:txBody>
          <a:bodyPr/>
          <a:lstStyle/>
          <a:p>
            <a:r>
              <a:rPr lang="en-US" dirty="0" smtClean="0">
                <a:solidFill>
                  <a:srgbClr val="FF0000"/>
                </a:solidFill>
              </a:rPr>
              <a:t>Approach Used to Assist MPC </a:t>
            </a:r>
            <a:br>
              <a:rPr lang="en-US" dirty="0" smtClean="0">
                <a:solidFill>
                  <a:srgbClr val="FF0000"/>
                </a:solidFill>
              </a:rPr>
            </a:br>
            <a:r>
              <a:rPr lang="en-US" dirty="0" smtClean="0">
                <a:solidFill>
                  <a:srgbClr val="FF0000"/>
                </a:solidFill>
              </a:rPr>
              <a:t>with Enrollment Management</a:t>
            </a:r>
            <a:endParaRPr lang="en-US" dirty="0">
              <a:solidFill>
                <a:srgbClr val="FF0000"/>
              </a:solidFill>
            </a:endParaRPr>
          </a:p>
        </p:txBody>
      </p:sp>
      <p:sp>
        <p:nvSpPr>
          <p:cNvPr id="3" name="Content Placeholder 2"/>
          <p:cNvSpPr>
            <a:spLocks noGrp="1"/>
          </p:cNvSpPr>
          <p:nvPr>
            <p:ph idx="1"/>
          </p:nvPr>
        </p:nvSpPr>
        <p:spPr>
          <a:xfrm>
            <a:off x="1598612" y="2057400"/>
            <a:ext cx="9753600" cy="4343400"/>
          </a:xfrm>
        </p:spPr>
        <p:txBody>
          <a:bodyPr>
            <a:normAutofit/>
          </a:bodyPr>
          <a:lstStyle/>
          <a:p>
            <a:r>
              <a:rPr lang="en-US" dirty="0" smtClean="0">
                <a:solidFill>
                  <a:schemeClr val="tx1"/>
                </a:solidFill>
              </a:rPr>
              <a:t>Conduct training</a:t>
            </a:r>
          </a:p>
          <a:p>
            <a:r>
              <a:rPr lang="en-US" dirty="0" smtClean="0">
                <a:solidFill>
                  <a:schemeClr val="tx1"/>
                </a:solidFill>
              </a:rPr>
              <a:t>Conduct analyses</a:t>
            </a:r>
          </a:p>
          <a:p>
            <a:r>
              <a:rPr lang="en-US" dirty="0" smtClean="0">
                <a:solidFill>
                  <a:schemeClr val="tx1"/>
                </a:solidFill>
              </a:rPr>
              <a:t>Form work group to study and recommend more effective operational enrollment management processes</a:t>
            </a:r>
          </a:p>
          <a:p>
            <a:pPr lvl="1"/>
            <a:r>
              <a:rPr lang="en-US" dirty="0" smtClean="0">
                <a:solidFill>
                  <a:schemeClr val="tx1"/>
                </a:solidFill>
              </a:rPr>
              <a:t>Here is what emerged from the workgroup:</a:t>
            </a:r>
          </a:p>
          <a:p>
            <a:pPr lvl="2"/>
            <a:r>
              <a:rPr lang="en-US" dirty="0" smtClean="0">
                <a:solidFill>
                  <a:schemeClr val="tx1"/>
                </a:solidFill>
              </a:rPr>
              <a:t>Recommendations</a:t>
            </a:r>
          </a:p>
          <a:p>
            <a:pPr lvl="2"/>
            <a:r>
              <a:rPr lang="en-US" dirty="0" smtClean="0">
                <a:solidFill>
                  <a:schemeClr val="tx1"/>
                </a:solidFill>
              </a:rPr>
              <a:t>“Parking lot </a:t>
            </a:r>
            <a:r>
              <a:rPr lang="en-US" dirty="0">
                <a:solidFill>
                  <a:schemeClr val="tx1"/>
                </a:solidFill>
              </a:rPr>
              <a:t>i</a:t>
            </a:r>
            <a:r>
              <a:rPr lang="en-US" dirty="0" smtClean="0">
                <a:solidFill>
                  <a:schemeClr val="tx1"/>
                </a:solidFill>
              </a:rPr>
              <a:t>ssues”</a:t>
            </a:r>
          </a:p>
          <a:p>
            <a:pPr lvl="2"/>
            <a:r>
              <a:rPr lang="en-US" dirty="0">
                <a:solidFill>
                  <a:schemeClr val="tx1"/>
                </a:solidFill>
              </a:rPr>
              <a:t>Sub groups</a:t>
            </a:r>
          </a:p>
          <a:p>
            <a:pPr lvl="1"/>
            <a:endParaRPr lang="en-US" dirty="0"/>
          </a:p>
        </p:txBody>
      </p:sp>
    </p:spTree>
    <p:extLst>
      <p:ext uri="{BB962C8B-B14F-4D97-AF65-F5344CB8AC3E}">
        <p14:creationId xmlns:p14="http://schemas.microsoft.com/office/powerpoint/2010/main" val="845454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04800"/>
            <a:ext cx="10720242" cy="1336956"/>
          </a:xfrm>
        </p:spPr>
        <p:txBody>
          <a:bodyPr/>
          <a:lstStyle/>
          <a:p>
            <a:r>
              <a:rPr lang="en-US" dirty="0" smtClean="0"/>
              <a:t/>
            </a:r>
            <a:br>
              <a:rPr lang="en-US" dirty="0" smtClean="0"/>
            </a:br>
            <a:r>
              <a:rPr lang="en-US" dirty="0">
                <a:solidFill>
                  <a:srgbClr val="FF0000"/>
                </a:solidFill>
              </a:rPr>
              <a:t>W</a:t>
            </a:r>
            <a:r>
              <a:rPr lang="en-US" dirty="0" smtClean="0">
                <a:solidFill>
                  <a:srgbClr val="FF0000"/>
                </a:solidFill>
              </a:rPr>
              <a:t>ork group</a:t>
            </a:r>
            <a:br>
              <a:rPr lang="en-US" dirty="0" smtClean="0">
                <a:solidFill>
                  <a:srgbClr val="FF0000"/>
                </a:solidFill>
              </a:rPr>
            </a:br>
            <a:r>
              <a:rPr lang="en-US" dirty="0" smtClean="0">
                <a:solidFill>
                  <a:srgbClr val="FF0000"/>
                </a:solidFill>
              </a:rPr>
              <a:t>Purpose of Project</a:t>
            </a:r>
            <a:endParaRPr lang="en-US" dirty="0">
              <a:solidFill>
                <a:srgbClr val="FF0000"/>
              </a:solidFill>
            </a:endParaRPr>
          </a:p>
        </p:txBody>
      </p:sp>
      <p:sp>
        <p:nvSpPr>
          <p:cNvPr id="3" name="Content Placeholder 2"/>
          <p:cNvSpPr>
            <a:spLocks noGrp="1"/>
          </p:cNvSpPr>
          <p:nvPr>
            <p:ph idx="1"/>
          </p:nvPr>
        </p:nvSpPr>
        <p:spPr>
          <a:xfrm>
            <a:off x="1903412" y="2057400"/>
            <a:ext cx="10720242" cy="4343400"/>
          </a:xfrm>
        </p:spPr>
        <p:txBody>
          <a:bodyPr/>
          <a:lstStyle/>
          <a:p>
            <a:pPr marL="0" indent="0">
              <a:buNone/>
            </a:pPr>
            <a:r>
              <a:rPr lang="en-US" dirty="0" smtClean="0">
                <a:solidFill>
                  <a:schemeClr val="tx1"/>
                </a:solidFill>
              </a:rPr>
              <a:t>Ensure that enrollment management processes </a:t>
            </a:r>
          </a:p>
          <a:p>
            <a:pPr marL="0" indent="0">
              <a:buNone/>
            </a:pPr>
            <a:r>
              <a:rPr lang="en-US" dirty="0" smtClean="0">
                <a:solidFill>
                  <a:schemeClr val="tx1"/>
                </a:solidFill>
              </a:rPr>
              <a:t>at MPC are ones that are:</a:t>
            </a:r>
            <a:endParaRPr lang="en-US" dirty="0">
              <a:solidFill>
                <a:schemeClr val="tx1"/>
              </a:solidFill>
            </a:endParaRPr>
          </a:p>
          <a:p>
            <a:pPr>
              <a:lnSpc>
                <a:spcPct val="100000"/>
              </a:lnSpc>
            </a:pPr>
            <a:r>
              <a:rPr lang="en-US" dirty="0" smtClean="0">
                <a:solidFill>
                  <a:schemeClr val="tx1"/>
                </a:solidFill>
              </a:rPr>
              <a:t>Data-driven</a:t>
            </a:r>
          </a:p>
          <a:p>
            <a:pPr>
              <a:lnSpc>
                <a:spcPct val="100000"/>
              </a:lnSpc>
            </a:pPr>
            <a:r>
              <a:rPr lang="en-US" dirty="0" smtClean="0">
                <a:solidFill>
                  <a:schemeClr val="tx1"/>
                </a:solidFill>
              </a:rPr>
              <a:t>Follow agreed to procedures</a:t>
            </a:r>
          </a:p>
          <a:p>
            <a:pPr>
              <a:lnSpc>
                <a:spcPct val="100000"/>
              </a:lnSpc>
            </a:pPr>
            <a:r>
              <a:rPr lang="en-US" dirty="0" smtClean="0">
                <a:solidFill>
                  <a:schemeClr val="tx1"/>
                </a:solidFill>
              </a:rPr>
              <a:t>Transparent to all college constituents</a:t>
            </a:r>
          </a:p>
          <a:p>
            <a:pPr>
              <a:lnSpc>
                <a:spcPct val="100000"/>
              </a:lnSpc>
            </a:pPr>
            <a:r>
              <a:rPr lang="en-US" dirty="0" smtClean="0">
                <a:solidFill>
                  <a:schemeClr val="tx1"/>
                </a:solidFill>
              </a:rPr>
              <a:t>Focused on student need</a:t>
            </a:r>
            <a:endParaRPr lang="en-US" dirty="0">
              <a:solidFill>
                <a:schemeClr val="tx1"/>
              </a:solidFill>
            </a:endParaRPr>
          </a:p>
        </p:txBody>
      </p:sp>
    </p:spTree>
    <p:extLst>
      <p:ext uri="{BB962C8B-B14F-4D97-AF65-F5344CB8AC3E}">
        <p14:creationId xmlns:p14="http://schemas.microsoft.com/office/powerpoint/2010/main" val="2474917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95752699"/>
              </p:ext>
            </p:extLst>
          </p:nvPr>
        </p:nvGraphicFramePr>
        <p:xfrm>
          <a:off x="1293812" y="304800"/>
          <a:ext cx="9982200" cy="6040120"/>
        </p:xfrm>
        <a:graphic>
          <a:graphicData uri="http://schemas.openxmlformats.org/drawingml/2006/table">
            <a:tbl>
              <a:tblPr firstRow="1" bandRow="1">
                <a:tableStyleId>{69012ECD-51FC-41F1-AA8D-1B2483CD663E}</a:tableStyleId>
              </a:tblPr>
              <a:tblGrid>
                <a:gridCol w="4423603"/>
                <a:gridCol w="5558597"/>
              </a:tblGrid>
              <a:tr h="370840">
                <a:tc>
                  <a:txBody>
                    <a:bodyPr/>
                    <a:lstStyle/>
                    <a:p>
                      <a:r>
                        <a:rPr lang="en-US" dirty="0" smtClean="0"/>
                        <a:t>Work Group Membership</a:t>
                      </a:r>
                      <a:endParaRPr lang="en-US" dirty="0"/>
                    </a:p>
                  </a:txBody>
                  <a:tcPr>
                    <a:solidFill>
                      <a:srgbClr val="002060"/>
                    </a:solidFill>
                  </a:tcPr>
                </a:tc>
                <a:tc>
                  <a:txBody>
                    <a:bodyPr/>
                    <a:lstStyle/>
                    <a:p>
                      <a:endParaRPr lang="en-US" dirty="0"/>
                    </a:p>
                  </a:txBody>
                  <a:tcPr>
                    <a:solidFill>
                      <a:srgbClr val="002060"/>
                    </a:solidFill>
                  </a:tcPr>
                </a:tc>
              </a:tr>
              <a:tr h="370840">
                <a:tc>
                  <a:txBody>
                    <a:bodyPr/>
                    <a:lstStyle/>
                    <a:p>
                      <a:pPr algn="r"/>
                      <a:r>
                        <a:rPr lang="en-US" sz="2400" b="1" dirty="0" smtClean="0">
                          <a:solidFill>
                            <a:schemeClr val="tx2"/>
                          </a:solidFill>
                        </a:rPr>
                        <a:t>CBT Enrollment Mgmt. specialist:</a:t>
                      </a:r>
                      <a:endParaRPr lang="en-US" sz="2400" b="1" dirty="0">
                        <a:solidFill>
                          <a:schemeClr val="tx2"/>
                        </a:solidFill>
                      </a:endParaRPr>
                    </a:p>
                  </a:txBody>
                  <a:tcPr/>
                </a:tc>
                <a:tc>
                  <a:txBody>
                    <a:bodyPr/>
                    <a:lstStyle/>
                    <a:p>
                      <a:r>
                        <a:rPr lang="en-US" sz="2400" dirty="0" smtClean="0">
                          <a:solidFill>
                            <a:schemeClr val="tx2"/>
                          </a:solidFill>
                        </a:rPr>
                        <a:t>Pam</a:t>
                      </a:r>
                      <a:r>
                        <a:rPr lang="en-US" sz="2400" baseline="0" dirty="0" smtClean="0">
                          <a:solidFill>
                            <a:schemeClr val="tx2"/>
                          </a:solidFill>
                        </a:rPr>
                        <a:t> Deegan</a:t>
                      </a:r>
                      <a:endParaRPr lang="en-US" sz="2400" dirty="0">
                        <a:solidFill>
                          <a:schemeClr val="tx2"/>
                        </a:solidFill>
                      </a:endParaRPr>
                    </a:p>
                  </a:txBody>
                  <a:tcPr/>
                </a:tc>
              </a:tr>
              <a:tr h="370840">
                <a:tc>
                  <a:txBody>
                    <a:bodyPr/>
                    <a:lstStyle/>
                    <a:p>
                      <a:pPr algn="r"/>
                      <a:r>
                        <a:rPr lang="en-US" sz="2400" b="1" dirty="0" smtClean="0">
                          <a:solidFill>
                            <a:schemeClr val="tx2"/>
                          </a:solidFill>
                        </a:rPr>
                        <a:t>VP Academic Affairs:</a:t>
                      </a:r>
                      <a:endParaRPr lang="en-US" sz="2400" b="1" dirty="0">
                        <a:solidFill>
                          <a:schemeClr val="tx2"/>
                        </a:solidFill>
                      </a:endParaRPr>
                    </a:p>
                  </a:txBody>
                  <a:tcPr/>
                </a:tc>
                <a:tc>
                  <a:txBody>
                    <a:bodyPr/>
                    <a:lstStyle/>
                    <a:p>
                      <a:r>
                        <a:rPr lang="en-US" sz="2400" dirty="0" smtClean="0">
                          <a:solidFill>
                            <a:schemeClr val="tx2"/>
                          </a:solidFill>
                        </a:rPr>
                        <a:t>Kiran Kamath</a:t>
                      </a:r>
                      <a:endParaRPr lang="en-US" sz="2400" dirty="0">
                        <a:solidFill>
                          <a:schemeClr val="tx2"/>
                        </a:solidFill>
                      </a:endParaRPr>
                    </a:p>
                  </a:txBody>
                  <a:tcPr/>
                </a:tc>
              </a:tr>
              <a:tr h="370840">
                <a:tc>
                  <a:txBody>
                    <a:bodyPr/>
                    <a:lstStyle/>
                    <a:p>
                      <a:pPr algn="r"/>
                      <a:r>
                        <a:rPr lang="en-US" sz="2400" b="1" dirty="0" smtClean="0">
                          <a:solidFill>
                            <a:schemeClr val="tx2"/>
                          </a:solidFill>
                        </a:rPr>
                        <a:t>Instructional Deans:</a:t>
                      </a:r>
                      <a:endParaRPr lang="en-US" sz="2400" b="1" dirty="0">
                        <a:solidFill>
                          <a:schemeClr val="tx2"/>
                        </a:solidFill>
                      </a:endParaRPr>
                    </a:p>
                  </a:txBody>
                  <a:tcPr/>
                </a:tc>
                <a:tc>
                  <a:txBody>
                    <a:bodyPr/>
                    <a:lstStyle/>
                    <a:p>
                      <a:r>
                        <a:rPr lang="en-US" sz="2400" dirty="0" smtClean="0">
                          <a:solidFill>
                            <a:schemeClr val="tx2"/>
                          </a:solidFill>
                        </a:rPr>
                        <a:t>Laura Franklin, Michael Gilmartin, Jon Knolle</a:t>
                      </a:r>
                      <a:endParaRPr lang="en-US" sz="2400" dirty="0">
                        <a:solidFill>
                          <a:schemeClr val="tx2"/>
                        </a:solidFill>
                      </a:endParaRPr>
                    </a:p>
                  </a:txBody>
                  <a:tcPr/>
                </a:tc>
              </a:tr>
              <a:tr h="370840">
                <a:tc>
                  <a:txBody>
                    <a:bodyPr/>
                    <a:lstStyle/>
                    <a:p>
                      <a:pPr algn="r"/>
                      <a:r>
                        <a:rPr lang="en-US" sz="2400" b="1" dirty="0" smtClean="0">
                          <a:solidFill>
                            <a:schemeClr val="tx2"/>
                          </a:solidFill>
                        </a:rPr>
                        <a:t>Scheduling</a:t>
                      </a:r>
                      <a:r>
                        <a:rPr lang="en-US" sz="2400" b="1" baseline="0" dirty="0" smtClean="0">
                          <a:solidFill>
                            <a:schemeClr val="tx2"/>
                          </a:solidFill>
                        </a:rPr>
                        <a:t> Tech:</a:t>
                      </a:r>
                      <a:endParaRPr lang="en-US" sz="2400" b="1" dirty="0">
                        <a:solidFill>
                          <a:schemeClr val="tx2"/>
                        </a:solidFill>
                      </a:endParaRPr>
                    </a:p>
                  </a:txBody>
                  <a:tcPr/>
                </a:tc>
                <a:tc>
                  <a:txBody>
                    <a:bodyPr/>
                    <a:lstStyle/>
                    <a:p>
                      <a:r>
                        <a:rPr lang="en-US" sz="2400" dirty="0" smtClean="0">
                          <a:solidFill>
                            <a:schemeClr val="tx2"/>
                          </a:solidFill>
                        </a:rPr>
                        <a:t>Joe Nguyen</a:t>
                      </a:r>
                      <a:endParaRPr lang="en-US" sz="2400" dirty="0">
                        <a:solidFill>
                          <a:schemeClr val="tx2"/>
                        </a:solidFill>
                      </a:endParaRPr>
                    </a:p>
                  </a:txBody>
                  <a:tcPr/>
                </a:tc>
              </a:tr>
              <a:tr h="370840">
                <a:tc>
                  <a:txBody>
                    <a:bodyPr/>
                    <a:lstStyle/>
                    <a:p>
                      <a:pPr algn="r"/>
                      <a:r>
                        <a:rPr lang="en-US" sz="2400" b="1" dirty="0" smtClean="0">
                          <a:solidFill>
                            <a:schemeClr val="tx2"/>
                          </a:solidFill>
                        </a:rPr>
                        <a:t>Division Chairs:</a:t>
                      </a:r>
                      <a:endParaRPr lang="en-US" sz="2400" b="1" dirty="0">
                        <a:solidFill>
                          <a:schemeClr val="tx2"/>
                        </a:solidFill>
                      </a:endParaRPr>
                    </a:p>
                  </a:txBody>
                  <a:tcPr/>
                </a:tc>
                <a:tc>
                  <a:txBody>
                    <a:bodyPr/>
                    <a:lstStyle/>
                    <a:p>
                      <a:r>
                        <a:rPr lang="en-US" sz="2400" dirty="0" smtClean="0">
                          <a:solidFill>
                            <a:schemeClr val="tx2"/>
                          </a:solidFill>
                        </a:rPr>
                        <a:t>Leandro Castillo, Diane Boynton</a:t>
                      </a:r>
                      <a:endParaRPr lang="en-US" sz="2400" dirty="0">
                        <a:solidFill>
                          <a:schemeClr val="tx2"/>
                        </a:solidFill>
                      </a:endParaRPr>
                    </a:p>
                  </a:txBody>
                  <a:tcPr/>
                </a:tc>
              </a:tr>
              <a:tr h="370840">
                <a:tc>
                  <a:txBody>
                    <a:bodyPr/>
                    <a:lstStyle/>
                    <a:p>
                      <a:pPr algn="r"/>
                      <a:r>
                        <a:rPr lang="en-US" sz="2400" b="1" dirty="0" smtClean="0">
                          <a:solidFill>
                            <a:schemeClr val="tx2"/>
                          </a:solidFill>
                        </a:rPr>
                        <a:t>Department Chairs:</a:t>
                      </a:r>
                      <a:endParaRPr lang="en-US" sz="2400" b="1" dirty="0">
                        <a:solidFill>
                          <a:schemeClr val="tx2"/>
                        </a:solidFill>
                      </a:endParaRPr>
                    </a:p>
                  </a:txBody>
                  <a:tcPr/>
                </a:tc>
                <a:tc>
                  <a:txBody>
                    <a:bodyPr/>
                    <a:lstStyle/>
                    <a:p>
                      <a:r>
                        <a:rPr lang="en-US" sz="2400" dirty="0" smtClean="0">
                          <a:solidFill>
                            <a:schemeClr val="tx2"/>
                          </a:solidFill>
                        </a:rPr>
                        <a:t>Tracie Catania, Lauren Handley, Gamble Madsen</a:t>
                      </a:r>
                      <a:endParaRPr lang="en-US" sz="2400" dirty="0">
                        <a:solidFill>
                          <a:schemeClr val="tx2"/>
                        </a:solidFill>
                      </a:endParaRPr>
                    </a:p>
                  </a:txBody>
                  <a:tcPr/>
                </a:tc>
              </a:tr>
              <a:tr h="370840">
                <a:tc>
                  <a:txBody>
                    <a:bodyPr/>
                    <a:lstStyle/>
                    <a:p>
                      <a:pPr algn="r"/>
                      <a:r>
                        <a:rPr lang="en-US" sz="2400" b="1" dirty="0" smtClean="0">
                          <a:solidFill>
                            <a:schemeClr val="tx2"/>
                          </a:solidFill>
                        </a:rPr>
                        <a:t>Division Office Managers:</a:t>
                      </a:r>
                      <a:endParaRPr lang="en-US" sz="2400" b="1" dirty="0">
                        <a:solidFill>
                          <a:schemeClr val="tx2"/>
                        </a:solidFill>
                      </a:endParaRPr>
                    </a:p>
                  </a:txBody>
                  <a:tcPr/>
                </a:tc>
                <a:tc>
                  <a:txBody>
                    <a:bodyPr/>
                    <a:lstStyle/>
                    <a:p>
                      <a:r>
                        <a:rPr lang="en-US" sz="2400" dirty="0" smtClean="0">
                          <a:solidFill>
                            <a:schemeClr val="tx2"/>
                          </a:solidFill>
                        </a:rPr>
                        <a:t>Rosa Arroyo, Michele Brock</a:t>
                      </a:r>
                    </a:p>
                  </a:txBody>
                  <a:tcPr/>
                </a:tc>
              </a:tr>
              <a:tr h="370840">
                <a:tc>
                  <a:txBody>
                    <a:bodyPr/>
                    <a:lstStyle/>
                    <a:p>
                      <a:pPr algn="r"/>
                      <a:r>
                        <a:rPr lang="en-US" sz="2400" b="1" dirty="0" smtClean="0">
                          <a:solidFill>
                            <a:schemeClr val="tx2"/>
                          </a:solidFill>
                        </a:rPr>
                        <a:t>Counselor:</a:t>
                      </a:r>
                      <a:endParaRPr lang="en-US" sz="2400" b="1" dirty="0">
                        <a:solidFill>
                          <a:schemeClr val="tx2"/>
                        </a:solidFill>
                      </a:endParaRPr>
                    </a:p>
                  </a:txBody>
                  <a:tcPr/>
                </a:tc>
                <a:tc>
                  <a:txBody>
                    <a:bodyPr/>
                    <a:lstStyle/>
                    <a:p>
                      <a:r>
                        <a:rPr lang="en-US" sz="2400" dirty="0" smtClean="0">
                          <a:solidFill>
                            <a:schemeClr val="tx2"/>
                          </a:solidFill>
                        </a:rPr>
                        <a:t>LaRon</a:t>
                      </a:r>
                      <a:r>
                        <a:rPr lang="en-US" sz="2400" baseline="0" dirty="0" smtClean="0">
                          <a:solidFill>
                            <a:schemeClr val="tx2"/>
                          </a:solidFill>
                        </a:rPr>
                        <a:t> Johnson</a:t>
                      </a:r>
                      <a:endParaRPr lang="en-US" sz="2400" dirty="0" smtClean="0">
                        <a:solidFill>
                          <a:schemeClr val="tx2"/>
                        </a:solidFill>
                      </a:endParaRPr>
                    </a:p>
                  </a:txBody>
                  <a:tcPr/>
                </a:tc>
              </a:tr>
              <a:tr h="370840">
                <a:tc>
                  <a:txBody>
                    <a:bodyPr/>
                    <a:lstStyle/>
                    <a:p>
                      <a:pPr algn="r"/>
                      <a:r>
                        <a:rPr lang="en-US" sz="2400" b="1" dirty="0" smtClean="0">
                          <a:solidFill>
                            <a:schemeClr val="tx2"/>
                          </a:solidFill>
                        </a:rPr>
                        <a:t>Academic Affairs Support</a:t>
                      </a:r>
                      <a:r>
                        <a:rPr lang="en-US" sz="2400" b="1" baseline="0" dirty="0" smtClean="0">
                          <a:solidFill>
                            <a:schemeClr val="tx2"/>
                          </a:solidFill>
                        </a:rPr>
                        <a:t> :</a:t>
                      </a:r>
                      <a:endParaRPr lang="en-US" sz="2400" b="1" dirty="0">
                        <a:solidFill>
                          <a:schemeClr val="tx2"/>
                        </a:solidFill>
                      </a:endParaRPr>
                    </a:p>
                  </a:txBody>
                  <a:tcPr/>
                </a:tc>
                <a:tc>
                  <a:txBody>
                    <a:bodyPr/>
                    <a:lstStyle/>
                    <a:p>
                      <a:r>
                        <a:rPr lang="en-US" sz="2400" dirty="0" smtClean="0">
                          <a:solidFill>
                            <a:schemeClr val="tx2"/>
                          </a:solidFill>
                        </a:rPr>
                        <a:t>Leslie Procive</a:t>
                      </a:r>
                    </a:p>
                  </a:txBody>
                  <a:tcPr/>
                </a:tc>
              </a:tr>
              <a:tr h="370840">
                <a:tc>
                  <a:txBody>
                    <a:bodyPr/>
                    <a:lstStyle/>
                    <a:p>
                      <a:pPr algn="r"/>
                      <a:r>
                        <a:rPr lang="en-US" sz="2400" b="1" dirty="0" smtClean="0">
                          <a:solidFill>
                            <a:schemeClr val="tx2"/>
                          </a:solidFill>
                        </a:rPr>
                        <a:t>Student Services/A&amp;R:</a:t>
                      </a:r>
                      <a:endParaRPr lang="en-US" sz="2400" b="1" dirty="0">
                        <a:solidFill>
                          <a:schemeClr val="tx2"/>
                        </a:solidFill>
                      </a:endParaRPr>
                    </a:p>
                  </a:txBody>
                  <a:tcPr/>
                </a:tc>
                <a:tc>
                  <a:txBody>
                    <a:bodyPr/>
                    <a:lstStyle/>
                    <a:p>
                      <a:r>
                        <a:rPr lang="en-US" sz="2400" dirty="0" smtClean="0">
                          <a:solidFill>
                            <a:schemeClr val="tx2"/>
                          </a:solidFill>
                        </a:rPr>
                        <a:t>Nicole Dunne</a:t>
                      </a:r>
                    </a:p>
                  </a:txBody>
                  <a:tcPr/>
                </a:tc>
              </a:tr>
            </a:tbl>
          </a:graphicData>
        </a:graphic>
      </p:graphicFrame>
    </p:spTree>
    <p:extLst>
      <p:ext uri="{BB962C8B-B14F-4D97-AF65-F5344CB8AC3E}">
        <p14:creationId xmlns:p14="http://schemas.microsoft.com/office/powerpoint/2010/main" val="71118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371600"/>
            <a:ext cx="10720242" cy="1336956"/>
          </a:xfrm>
        </p:spPr>
        <p:txBody>
          <a:bodyPr/>
          <a:lstStyle/>
          <a:p>
            <a:r>
              <a:rPr lang="en-US" dirty="0" smtClean="0">
                <a:solidFill>
                  <a:srgbClr val="FF0000"/>
                </a:solidFill>
              </a:rPr>
              <a:t>Recommendations</a:t>
            </a:r>
            <a:endParaRPr lang="en-US" dirty="0">
              <a:solidFill>
                <a:srgbClr val="FF0000"/>
              </a:solidFill>
            </a:endParaRPr>
          </a:p>
        </p:txBody>
      </p:sp>
    </p:spTree>
    <p:extLst>
      <p:ext uri="{BB962C8B-B14F-4D97-AF65-F5344CB8AC3E}">
        <p14:creationId xmlns:p14="http://schemas.microsoft.com/office/powerpoint/2010/main" val="4038779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32023" y="2293381"/>
            <a:ext cx="5191742" cy="1574238"/>
          </a:xfrm>
          <a:prstGeom prst="rect">
            <a:avLst/>
          </a:prstGeom>
          <a:pattFill prst="wave">
            <a:fgClr>
              <a:srgbClr val="2F97B5"/>
            </a:fgClr>
            <a:bgClr>
              <a:prstClr val="white"/>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solidFill>
                  <a:srgbClr val="FF0000"/>
                </a:solidFill>
              </a:rPr>
              <a:t>Time Blocks</a:t>
            </a:r>
            <a:endParaRPr lang="en-US" dirty="0">
              <a:solidFill>
                <a:srgbClr val="FF0000"/>
              </a:solidFill>
            </a:endParaRPr>
          </a:p>
        </p:txBody>
      </p:sp>
      <p:sp>
        <p:nvSpPr>
          <p:cNvPr id="13" name="Content Placeholder 2"/>
          <p:cNvSpPr>
            <a:spLocks noGrp="1"/>
          </p:cNvSpPr>
          <p:nvPr>
            <p:ph idx="1"/>
          </p:nvPr>
        </p:nvSpPr>
        <p:spPr>
          <a:xfrm>
            <a:off x="4751456" y="2587859"/>
            <a:ext cx="5191742" cy="1385186"/>
          </a:xfrm>
        </p:spPr>
        <p:txBody>
          <a:bodyPr/>
          <a:lstStyle/>
          <a:p>
            <a:pPr marL="0" indent="0">
              <a:buNone/>
            </a:pPr>
            <a:r>
              <a:rPr lang="en-US" sz="2000" dirty="0" smtClean="0"/>
              <a:t>     </a:t>
            </a:r>
            <a:r>
              <a:rPr lang="en-US" sz="2000" b="1" dirty="0" smtClean="0">
                <a:solidFill>
                  <a:schemeClr val="tx1"/>
                </a:solidFill>
              </a:rPr>
              <a:t>Monday/Wednesday/Friday</a:t>
            </a:r>
            <a:endParaRPr lang="en-US" sz="2000" b="1" dirty="0">
              <a:solidFill>
                <a:schemeClr val="tx1"/>
              </a:solidFill>
            </a:endParaRPr>
          </a:p>
          <a:p>
            <a:pPr marL="0" indent="0">
              <a:buNone/>
            </a:pPr>
            <a:r>
              <a:rPr lang="en-US" sz="2000" b="1" dirty="0" smtClean="0">
                <a:solidFill>
                  <a:schemeClr val="tx1"/>
                </a:solidFill>
              </a:rPr>
              <a:t>     Tuesday</a:t>
            </a:r>
            <a:r>
              <a:rPr lang="en-US" sz="2000" b="1" dirty="0">
                <a:solidFill>
                  <a:schemeClr val="tx1"/>
                </a:solidFill>
              </a:rPr>
              <a:t>/Thursday </a:t>
            </a:r>
          </a:p>
          <a:p>
            <a:pPr marL="0" indent="0">
              <a:buNone/>
            </a:pPr>
            <a:endParaRPr lang="en-US" sz="2000" dirty="0"/>
          </a:p>
        </p:txBody>
      </p:sp>
      <p:sp>
        <p:nvSpPr>
          <p:cNvPr id="6" name="Rectangle 5"/>
          <p:cNvSpPr/>
          <p:nvPr/>
        </p:nvSpPr>
        <p:spPr>
          <a:xfrm>
            <a:off x="4732023" y="4267523"/>
            <a:ext cx="5191742" cy="1980877"/>
          </a:xfrm>
          <a:prstGeom prst="rect">
            <a:avLst/>
          </a:prstGeom>
          <a:solidFill>
            <a:srgbClr val="7AC6DC"/>
          </a:solidFill>
        </p:spPr>
        <p:style>
          <a:lnRef idx="1">
            <a:schemeClr val="accent1"/>
          </a:lnRef>
          <a:fillRef idx="3">
            <a:schemeClr val="accent1"/>
          </a:fillRef>
          <a:effectRef idx="2">
            <a:schemeClr val="accent1"/>
          </a:effectRef>
          <a:fontRef idx="minor">
            <a:schemeClr val="lt1"/>
          </a:fontRef>
        </p:style>
        <p:txBody>
          <a:bodyPr rtlCol="0" anchor="ctr"/>
          <a:lstStyle/>
          <a:p>
            <a:endParaRPr lang="en-US" sz="2400" dirty="0" smtClean="0">
              <a:solidFill>
                <a:srgbClr val="000000"/>
              </a:solidFill>
              <a:latin typeface="Comic Sans MS"/>
              <a:cs typeface="Comic Sans MS"/>
            </a:endParaRPr>
          </a:p>
        </p:txBody>
      </p:sp>
      <p:sp>
        <p:nvSpPr>
          <p:cNvPr id="11" name="Curved Right Arrow 10"/>
          <p:cNvSpPr/>
          <p:nvPr/>
        </p:nvSpPr>
        <p:spPr>
          <a:xfrm>
            <a:off x="2284412" y="3867619"/>
            <a:ext cx="2274745" cy="2254719"/>
          </a:xfrm>
          <a:prstGeom prst="curvedRightArrow">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3350222" y="3952715"/>
            <a:ext cx="716863" cy="584775"/>
          </a:xfrm>
          <a:prstGeom prst="rect">
            <a:avLst/>
          </a:prstGeom>
          <a:noFill/>
        </p:spPr>
        <p:txBody>
          <a:bodyPr wrap="none" rtlCol="0">
            <a:spAutoFit/>
          </a:bodyPr>
          <a:lstStyle/>
          <a:p>
            <a:r>
              <a:rPr lang="en-US" sz="3200" dirty="0" smtClean="0">
                <a:solidFill>
                  <a:schemeClr val="tx2"/>
                </a:solidFill>
                <a:cs typeface="Comic Sans MS"/>
              </a:rPr>
              <a:t>TO</a:t>
            </a:r>
            <a:endParaRPr lang="en-US" sz="3200" dirty="0">
              <a:solidFill>
                <a:schemeClr val="tx2"/>
              </a:solidFill>
              <a:cs typeface="Comic Sans MS"/>
            </a:endParaRPr>
          </a:p>
        </p:txBody>
      </p:sp>
      <p:sp>
        <p:nvSpPr>
          <p:cNvPr id="9" name="Curved Right Arrow 8"/>
          <p:cNvSpPr/>
          <p:nvPr/>
        </p:nvSpPr>
        <p:spPr>
          <a:xfrm>
            <a:off x="2284412" y="1460500"/>
            <a:ext cx="2274745" cy="2254719"/>
          </a:xfrm>
          <a:prstGeom prst="curvedRightArrow">
            <a:avLst/>
          </a:prstGeom>
          <a:pattFill prst="wave">
            <a:fgClr>
              <a:srgbClr val="2F97B5"/>
            </a:fgClr>
            <a:bgClr>
              <a:prstClr val="white"/>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0" name="TextBox 9"/>
          <p:cNvSpPr txBox="1"/>
          <p:nvPr/>
        </p:nvSpPr>
        <p:spPr>
          <a:xfrm>
            <a:off x="3025614" y="1485900"/>
            <a:ext cx="1366080" cy="584775"/>
          </a:xfrm>
          <a:prstGeom prst="rect">
            <a:avLst/>
          </a:prstGeom>
          <a:noFill/>
        </p:spPr>
        <p:txBody>
          <a:bodyPr wrap="none" rtlCol="0">
            <a:spAutoFit/>
          </a:bodyPr>
          <a:lstStyle/>
          <a:p>
            <a:r>
              <a:rPr lang="en-US" sz="3200" dirty="0" smtClean="0">
                <a:solidFill>
                  <a:schemeClr val="tx2"/>
                </a:solidFill>
                <a:cs typeface="Comic Sans MS"/>
              </a:rPr>
              <a:t>FROM</a:t>
            </a:r>
            <a:endParaRPr lang="en-US" sz="3200" dirty="0">
              <a:solidFill>
                <a:schemeClr val="tx2"/>
              </a:solidFill>
              <a:cs typeface="Comic Sans MS"/>
            </a:endParaRPr>
          </a:p>
        </p:txBody>
      </p:sp>
      <p:sp>
        <p:nvSpPr>
          <p:cNvPr id="14" name="Rectangle 13"/>
          <p:cNvSpPr/>
          <p:nvPr/>
        </p:nvSpPr>
        <p:spPr>
          <a:xfrm>
            <a:off x="5041894" y="4491122"/>
            <a:ext cx="4572000" cy="1631216"/>
          </a:xfrm>
          <a:prstGeom prst="rect">
            <a:avLst/>
          </a:prstGeom>
        </p:spPr>
        <p:txBody>
          <a:bodyPr>
            <a:spAutoFit/>
          </a:bodyPr>
          <a:lstStyle/>
          <a:p>
            <a:r>
              <a:rPr lang="en-US" sz="2000" b="1" dirty="0" smtClean="0">
                <a:solidFill>
                  <a:srgbClr val="000000"/>
                </a:solidFill>
                <a:cs typeface="Comic Sans MS"/>
              </a:rPr>
              <a:t>Monday/Wednesday</a:t>
            </a:r>
          </a:p>
          <a:p>
            <a:r>
              <a:rPr lang="en-US" sz="2000" b="1" dirty="0" smtClean="0">
                <a:solidFill>
                  <a:srgbClr val="000000"/>
                </a:solidFill>
                <a:cs typeface="Comic Sans MS"/>
              </a:rPr>
              <a:t> </a:t>
            </a:r>
          </a:p>
          <a:p>
            <a:r>
              <a:rPr lang="en-US" sz="2000" b="1" dirty="0" smtClean="0">
                <a:solidFill>
                  <a:srgbClr val="000000"/>
                </a:solidFill>
                <a:cs typeface="Comic Sans MS"/>
              </a:rPr>
              <a:t>Tuesday/Thursday</a:t>
            </a:r>
          </a:p>
          <a:p>
            <a:r>
              <a:rPr lang="en-US" sz="2000" b="1" dirty="0" smtClean="0">
                <a:solidFill>
                  <a:srgbClr val="000000"/>
                </a:solidFill>
                <a:cs typeface="Comic Sans MS"/>
              </a:rPr>
              <a:t> </a:t>
            </a:r>
          </a:p>
          <a:p>
            <a:r>
              <a:rPr lang="en-US" sz="2000" b="1" dirty="0" smtClean="0">
                <a:solidFill>
                  <a:srgbClr val="000000"/>
                </a:solidFill>
                <a:cs typeface="Comic Sans MS"/>
              </a:rPr>
              <a:t>Friday </a:t>
            </a:r>
          </a:p>
        </p:txBody>
      </p:sp>
    </p:spTree>
    <p:extLst>
      <p:ext uri="{BB962C8B-B14F-4D97-AF65-F5344CB8AC3E}">
        <p14:creationId xmlns:p14="http://schemas.microsoft.com/office/powerpoint/2010/main" val="936340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ppt/theme/theme3.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1B558C7-619B-49BE-9097-7FCBDADD4E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Breeze.thmx</Template>
  <TotalTime>0</TotalTime>
  <Words>1771</Words>
  <Application>Microsoft Office PowerPoint</Application>
  <PresentationFormat>Custom</PresentationFormat>
  <Paragraphs>381</Paragraphs>
  <Slides>32</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ＭＳ 明朝</vt:lpstr>
      <vt:lpstr>Arial</vt:lpstr>
      <vt:lpstr>Calibri</vt:lpstr>
      <vt:lpstr>Century Gothic</vt:lpstr>
      <vt:lpstr>Comic Sans MS</vt:lpstr>
      <vt:lpstr>News Gothic MT</vt:lpstr>
      <vt:lpstr>Wingdings</vt:lpstr>
      <vt:lpstr>Wingdings 2</vt:lpstr>
      <vt:lpstr>Breeze</vt:lpstr>
      <vt:lpstr>Document</vt:lpstr>
      <vt:lpstr> Enrollment Management Report  to  Monterey Peninsula College CBT </vt:lpstr>
      <vt:lpstr>What is Enrollment Management?</vt:lpstr>
      <vt:lpstr>Discussion of Present Practices</vt:lpstr>
      <vt:lpstr>PowerPoint Presentation</vt:lpstr>
      <vt:lpstr>Approach Used to Assist MPC  with Enrollment Management</vt:lpstr>
      <vt:lpstr> Work group Purpose of Project</vt:lpstr>
      <vt:lpstr>PowerPoint Presentation</vt:lpstr>
      <vt:lpstr>Recommendations</vt:lpstr>
      <vt:lpstr>Time Blocks</vt:lpstr>
      <vt:lpstr>MPC Time Blocks</vt:lpstr>
      <vt:lpstr>Advantages of MW, TTH, F Blocks</vt:lpstr>
      <vt:lpstr>Schedule Development</vt:lpstr>
      <vt:lpstr>Production Timelines</vt:lpstr>
      <vt:lpstr>Planning Calendar</vt:lpstr>
      <vt:lpstr>Two-Year Schedule Plans</vt:lpstr>
      <vt:lpstr>PowerPoint Presentation</vt:lpstr>
      <vt:lpstr>PowerPoint Presentation</vt:lpstr>
      <vt:lpstr>Schedule of Classes Information</vt:lpstr>
      <vt:lpstr>Curriculum Advisory Committee (CAC)</vt:lpstr>
      <vt:lpstr>Prepare FTEF Allotments with FTES Targets for Divisions and Departments</vt:lpstr>
      <vt:lpstr>Sample of FTEF Allotments  and FTES Targets</vt:lpstr>
      <vt:lpstr>Class Cancellations</vt:lpstr>
      <vt:lpstr>Parking Lot Issues</vt:lpstr>
      <vt:lpstr>“Parking Lot” Issues</vt:lpstr>
      <vt:lpstr>“Parking Lot” Issues (cont’d)</vt:lpstr>
      <vt:lpstr>“Parking Lot” Issues (cont’d)</vt:lpstr>
      <vt:lpstr>“Parking Lot” Issues (cont’d)</vt:lpstr>
      <vt:lpstr>Sub-Groups</vt:lpstr>
      <vt:lpstr>PowerPoint Presentation</vt:lpstr>
      <vt:lpstr>Additional Recommendations  from CBT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2016-04-29T14:50:11Z</dcterms:created>
  <dcterms:modified xsi:type="dcterms:W3CDTF">2016-05-12T18:13:25Z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TC027879409991</vt:lpwstr>
  </property>
</Properties>
</file>